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  <p:sldMasterId id="2147483791" r:id="rId3"/>
  </p:sldMasterIdLst>
  <p:notesMasterIdLst>
    <p:notesMasterId r:id="rId7"/>
  </p:notesMasterIdLst>
  <p:handoutMasterIdLst>
    <p:handoutMasterId r:id="rId8"/>
  </p:handoutMasterIdLst>
  <p:sldIdLst>
    <p:sldId id="364" r:id="rId4"/>
    <p:sldId id="379" r:id="rId5"/>
    <p:sldId id="3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vkwAnmM7DGp3+7x8Y0R0g==" hashData="Y8nEOZ/oMlF6D+kU9qLhYxoUURRX823RGHwZtnGtSkaCxe7isI+OFxaeBigaj9EXuBeah7IIckwEN6ZHYsE+DA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07624"/>
    <a:srgbClr val="FFFFCC"/>
    <a:srgbClr val="FFC000"/>
    <a:srgbClr val="FFF6F3"/>
    <a:srgbClr val="FEE9DE"/>
    <a:srgbClr val="FFCCCC"/>
    <a:srgbClr val="E00000"/>
    <a:srgbClr val="BC0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3673" autoAdjust="0"/>
  </p:normalViewPr>
  <p:slideViewPr>
    <p:cSldViewPr snapToGrid="0" showGuides="1">
      <p:cViewPr varScale="1">
        <p:scale>
          <a:sx n="72" d="100"/>
          <a:sy n="72" d="100"/>
        </p:scale>
        <p:origin x="60" y="456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B577A18-5A29-44E5-A07A-1BC602FE5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18BB63-0F66-D38B-745F-EC8860D11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4E1C-D84E-4DEE-84B2-C32CF8009878}" type="datetimeFigureOut">
              <a:rPr lang="zh-HK" altLang="en-US" smtClean="0"/>
              <a:t>29/5/2026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198601-5D3B-BAFD-FD33-8007F3802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BB9025-EE9B-1895-0BAC-E23758E6C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2CB8-5B73-4654-B347-74344523C1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377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現實導向活動的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的是協助記憶力及認知能力衰退的人士，透過不同的提示，重新掌握時間、人物和地點等環境資訊。持續地引導長者熟悉環境中的人物、時間、地點等資訊，能保持患者與外界的聯繫，可助減少抑鬱、焦慮等負面情緒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8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rgbClr val="000000"/>
                </a:solidFill>
                <a:latin typeface="+mj-ea"/>
                <a:ea typeface="+mn-ea"/>
                <a:cs typeface="+mn-cs"/>
              </a:rPr>
              <a:t>現實導向板一般會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提供日期、季節、天氣等資料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221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5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4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4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建議活動一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26" name="圖片 25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E6A6CA8-FD90-E4A8-F5C3-CE08BE3C8E35}"/>
              </a:ext>
            </a:extLst>
          </p:cNvPr>
          <p:cNvSpPr txBox="1"/>
          <p:nvPr/>
        </p:nvSpPr>
        <p:spPr>
          <a:xfrm>
            <a:off x="137160" y="6379899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E6A91D-BD45-D9AB-8F96-95D2AB91091B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42908" y="267157"/>
            <a:ext cx="5227386" cy="2123618"/>
            <a:chOff x="3482307" y="382860"/>
            <a:chExt cx="5227386" cy="2123618"/>
          </a:xfrm>
        </p:grpSpPr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04D8BED7-A121-42A1-A54E-9B7307C2FC40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656602" y="2244506"/>
            <a:ext cx="7928135" cy="4188235"/>
            <a:chOff x="2656128" y="3170762"/>
            <a:chExt cx="10129580" cy="4188235"/>
          </a:xfrm>
        </p:grpSpPr>
        <p:grpSp>
          <p:nvGrpSpPr>
            <p:cNvPr id="19" name="群組 18"/>
            <p:cNvGrpSpPr/>
            <p:nvPr/>
          </p:nvGrpSpPr>
          <p:grpSpPr>
            <a:xfrm>
              <a:off x="2656128" y="3275306"/>
              <a:ext cx="10129580" cy="4083691"/>
              <a:chOff x="2788590" y="2093277"/>
              <a:chExt cx="10129580" cy="4083691"/>
            </a:xfrm>
          </p:grpSpPr>
          <p:sp>
            <p:nvSpPr>
              <p:cNvPr id="22" name="Chevron 2">
                <a:extLst>
                  <a:ext uri="{FF2B5EF4-FFF2-40B4-BE49-F238E27FC236}">
                    <a16:creationId xmlns:a16="http://schemas.microsoft.com/office/drawing/2014/main" id="{E35895FD-D623-4089-BA39-DEA30D8639E6}"/>
                  </a:ext>
                </a:extLst>
              </p:cNvPr>
              <p:cNvSpPr/>
              <p:nvPr/>
            </p:nvSpPr>
            <p:spPr>
              <a:xfrm rot="5400000">
                <a:off x="2785503" y="3101849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E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</a:endParaRPr>
              </a:p>
            </p:txBody>
          </p:sp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014846EA-CF86-4CA5-97F0-6BBBD00D3D41}"/>
                  </a:ext>
                </a:extLst>
              </p:cNvPr>
              <p:cNvGrpSpPr/>
              <p:nvPr/>
            </p:nvGrpSpPr>
            <p:grpSpPr>
              <a:xfrm>
                <a:off x="3320600" y="4564361"/>
                <a:ext cx="9597570" cy="1612607"/>
                <a:chOff x="7544420" y="3990551"/>
                <a:chExt cx="5006876" cy="1612607"/>
              </a:xfrm>
            </p:grpSpPr>
            <p:sp>
              <p:nvSpPr>
                <p:cNvPr id="41" name="TextBox 28">
                  <a:extLst>
                    <a:ext uri="{FF2B5EF4-FFF2-40B4-BE49-F238E27FC236}">
                      <a16:creationId xmlns:a16="http://schemas.microsoft.com/office/drawing/2014/main" id="{FE234090-2C95-4AE4-AC60-2F70B3911184}"/>
                    </a:ext>
                  </a:extLst>
                </p:cNvPr>
                <p:cNvSpPr txBox="1"/>
                <p:nvPr/>
              </p:nvSpPr>
              <p:spPr>
                <a:xfrm>
                  <a:off x="7602798" y="4380836"/>
                  <a:ext cx="4948498" cy="122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600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透過院舍廣播系統讀出資訊：</a:t>
                  </a:r>
                  <a:br>
                    <a:rPr lang="en-US" altLang="zh-TW" sz="2600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</a:br>
                  <a:r>
                    <a:rPr lang="zh-TW" altLang="en-US" sz="2600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日期、時間、天氣、主要新聞等</a:t>
                  </a:r>
                  <a:endParaRPr lang="ko-KR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  <p:sp>
              <p:nvSpPr>
                <p:cNvPr id="42" name="TextBox 29">
                  <a:extLst>
                    <a:ext uri="{FF2B5EF4-FFF2-40B4-BE49-F238E27FC236}">
                      <a16:creationId xmlns:a16="http://schemas.microsoft.com/office/drawing/2014/main" id="{88CBE283-8E56-410E-A6BD-ED643AC538BD}"/>
                    </a:ext>
                  </a:extLst>
                </p:cNvPr>
                <p:cNvSpPr txBox="1"/>
                <p:nvPr/>
              </p:nvSpPr>
              <p:spPr>
                <a:xfrm>
                  <a:off x="7544420" y="3990551"/>
                  <a:ext cx="3661994" cy="55399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zh-TW" altLang="en-US" sz="3000" b="1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活動方法</a:t>
                  </a:r>
                  <a:endParaRPr lang="ko-KR" alt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Chevron 2">
                <a:extLst>
                  <a:ext uri="{FF2B5EF4-FFF2-40B4-BE49-F238E27FC236}">
                    <a16:creationId xmlns:a16="http://schemas.microsoft.com/office/drawing/2014/main" id="{01DBFD55-E1DA-4A00-9ED4-C2459BCBF301}"/>
                  </a:ext>
                </a:extLst>
              </p:cNvPr>
              <p:cNvSpPr/>
              <p:nvPr/>
            </p:nvSpPr>
            <p:spPr>
              <a:xfrm rot="5400000">
                <a:off x="2800117" y="4585987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BC0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</a:endParaRPr>
              </a:p>
            </p:txBody>
          </p:sp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965C93BA-6885-4508-B75F-EF9A57110D65}"/>
                  </a:ext>
                </a:extLst>
              </p:cNvPr>
              <p:cNvGrpSpPr/>
              <p:nvPr/>
            </p:nvGrpSpPr>
            <p:grpSpPr>
              <a:xfrm>
                <a:off x="3293685" y="3021771"/>
                <a:ext cx="9624483" cy="1555216"/>
                <a:chOff x="7540906" y="1595597"/>
                <a:chExt cx="4291137" cy="1555216"/>
              </a:xfrm>
            </p:grpSpPr>
            <p:sp>
              <p:nvSpPr>
                <p:cNvPr id="37" name="TextBox 32">
                  <a:extLst>
                    <a:ext uri="{FF2B5EF4-FFF2-40B4-BE49-F238E27FC236}">
                      <a16:creationId xmlns:a16="http://schemas.microsoft.com/office/drawing/2014/main" id="{B93DA2AC-CECE-46CB-8595-67C6E57A92A2}"/>
                    </a:ext>
                  </a:extLst>
                </p:cNvPr>
                <p:cNvSpPr txBox="1"/>
                <p:nvPr/>
              </p:nvSpPr>
              <p:spPr>
                <a:xfrm>
                  <a:off x="7602800" y="1928491"/>
                  <a:ext cx="4229243" cy="122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600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協助住客準確地掌握四周發生的事情和資訊</a:t>
                  </a:r>
                  <a:endParaRPr lang="en-US" altLang="zh-TW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Arial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600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保持他們與外界的聯繫</a:t>
                  </a:r>
                  <a:endParaRPr lang="ko-KR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  <p:sp>
              <p:nvSpPr>
                <p:cNvPr id="38" name="TextBox 33">
                  <a:extLst>
                    <a:ext uri="{FF2B5EF4-FFF2-40B4-BE49-F238E27FC236}">
                      <a16:creationId xmlns:a16="http://schemas.microsoft.com/office/drawing/2014/main" id="{157BFF13-37DA-4B88-9B4B-8D7D90ED68D0}"/>
                    </a:ext>
                  </a:extLst>
                </p:cNvPr>
                <p:cNvSpPr txBox="1"/>
                <p:nvPr/>
              </p:nvSpPr>
              <p:spPr>
                <a:xfrm>
                  <a:off x="7540906" y="1595597"/>
                  <a:ext cx="3661994" cy="55399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zh-TW" altLang="en-US" sz="3000" b="1" dirty="0">
                      <a:solidFill>
                        <a:schemeClr val="accent2">
                          <a:lumMod val="75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活動目的</a:t>
                  </a:r>
                  <a:endParaRPr lang="ko-KR" alt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</p:grpSp>
          <p:sp>
            <p:nvSpPr>
              <p:cNvPr id="36" name="Chevron 2">
                <a:extLst>
                  <a:ext uri="{FF2B5EF4-FFF2-40B4-BE49-F238E27FC236}">
                    <a16:creationId xmlns:a16="http://schemas.microsoft.com/office/drawing/2014/main" id="{E35895FD-D623-4089-BA39-DEA30D8639E6}"/>
                  </a:ext>
                </a:extLst>
              </p:cNvPr>
              <p:cNvSpPr/>
              <p:nvPr/>
            </p:nvSpPr>
            <p:spPr>
              <a:xfrm rot="5400000">
                <a:off x="2785502" y="2096365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</a:endParaRPr>
              </a:p>
            </p:txBody>
          </p:sp>
        </p:grp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3300040" y="3566066"/>
              <a:ext cx="94856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安老院的所有住客</a:t>
              </a:r>
              <a:endParaRPr lang="ko-KR" altLang="en-US" sz="2600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139245" y="3170762"/>
              <a:ext cx="7019595" cy="55399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3000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對象</a:t>
              </a:r>
              <a:endParaRPr lang="ko-KR" altLang="en-US" sz="3000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1FD30-EBE6-C2DE-C773-331B225C850B}"/>
              </a:ext>
            </a:extLst>
          </p:cNvPr>
          <p:cNvSpPr txBox="1">
            <a:spLocks/>
          </p:cNvSpPr>
          <p:nvPr/>
        </p:nvSpPr>
        <p:spPr>
          <a:xfrm rot="408210">
            <a:off x="1821356" y="605991"/>
            <a:ext cx="3738363" cy="1146121"/>
          </a:xfrm>
          <a:custGeom>
            <a:avLst/>
            <a:gdLst>
              <a:gd name="connsiteX0" fmla="*/ 0 w 3738363"/>
              <a:gd name="connsiteY0" fmla="*/ 0 h 1146121"/>
              <a:gd name="connsiteX1" fmla="*/ 660444 w 3738363"/>
              <a:gd name="connsiteY1" fmla="*/ 0 h 1146121"/>
              <a:gd name="connsiteX2" fmla="*/ 1208737 w 3738363"/>
              <a:gd name="connsiteY2" fmla="*/ 0 h 1146121"/>
              <a:gd name="connsiteX3" fmla="*/ 1794414 w 3738363"/>
              <a:gd name="connsiteY3" fmla="*/ 0 h 1146121"/>
              <a:gd name="connsiteX4" fmla="*/ 2417475 w 3738363"/>
              <a:gd name="connsiteY4" fmla="*/ 0 h 1146121"/>
              <a:gd name="connsiteX5" fmla="*/ 3077919 w 3738363"/>
              <a:gd name="connsiteY5" fmla="*/ 0 h 1146121"/>
              <a:gd name="connsiteX6" fmla="*/ 3738363 w 3738363"/>
              <a:gd name="connsiteY6" fmla="*/ 0 h 1146121"/>
              <a:gd name="connsiteX7" fmla="*/ 3738363 w 3738363"/>
              <a:gd name="connsiteY7" fmla="*/ 573061 h 1146121"/>
              <a:gd name="connsiteX8" fmla="*/ 3738363 w 3738363"/>
              <a:gd name="connsiteY8" fmla="*/ 1146121 h 1146121"/>
              <a:gd name="connsiteX9" fmla="*/ 3227453 w 3738363"/>
              <a:gd name="connsiteY9" fmla="*/ 1146121 h 1146121"/>
              <a:gd name="connsiteX10" fmla="*/ 2679160 w 3738363"/>
              <a:gd name="connsiteY10" fmla="*/ 1146121 h 1146121"/>
              <a:gd name="connsiteX11" fmla="*/ 2056100 w 3738363"/>
              <a:gd name="connsiteY11" fmla="*/ 1146121 h 1146121"/>
              <a:gd name="connsiteX12" fmla="*/ 1545190 w 3738363"/>
              <a:gd name="connsiteY12" fmla="*/ 1146121 h 1146121"/>
              <a:gd name="connsiteX13" fmla="*/ 847362 w 3738363"/>
              <a:gd name="connsiteY13" fmla="*/ 1146121 h 1146121"/>
              <a:gd name="connsiteX14" fmla="*/ 0 w 3738363"/>
              <a:gd name="connsiteY14" fmla="*/ 1146121 h 1146121"/>
              <a:gd name="connsiteX15" fmla="*/ 0 w 3738363"/>
              <a:gd name="connsiteY15" fmla="*/ 584522 h 1146121"/>
              <a:gd name="connsiteX16" fmla="*/ 0 w 3738363"/>
              <a:gd name="connsiteY16" fmla="*/ 0 h 1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8363" h="1146121" fill="none" extrusionOk="0">
                <a:moveTo>
                  <a:pt x="0" y="0"/>
                </a:moveTo>
                <a:cubicBezTo>
                  <a:pt x="228383" y="26568"/>
                  <a:pt x="499474" y="14990"/>
                  <a:pt x="660444" y="0"/>
                </a:cubicBezTo>
                <a:cubicBezTo>
                  <a:pt x="821414" y="-14990"/>
                  <a:pt x="1025145" y="-1730"/>
                  <a:pt x="1208737" y="0"/>
                </a:cubicBezTo>
                <a:cubicBezTo>
                  <a:pt x="1392329" y="1730"/>
                  <a:pt x="1539943" y="22784"/>
                  <a:pt x="1794414" y="0"/>
                </a:cubicBezTo>
                <a:cubicBezTo>
                  <a:pt x="2048885" y="-22784"/>
                  <a:pt x="2232477" y="27473"/>
                  <a:pt x="2417475" y="0"/>
                </a:cubicBezTo>
                <a:cubicBezTo>
                  <a:pt x="2602473" y="-27473"/>
                  <a:pt x="2865216" y="19096"/>
                  <a:pt x="3077919" y="0"/>
                </a:cubicBezTo>
                <a:cubicBezTo>
                  <a:pt x="3290622" y="-19096"/>
                  <a:pt x="3465228" y="-16949"/>
                  <a:pt x="3738363" y="0"/>
                </a:cubicBezTo>
                <a:cubicBezTo>
                  <a:pt x="3749453" y="286361"/>
                  <a:pt x="3744573" y="337434"/>
                  <a:pt x="3738363" y="573061"/>
                </a:cubicBezTo>
                <a:cubicBezTo>
                  <a:pt x="3732153" y="808688"/>
                  <a:pt x="3752041" y="948687"/>
                  <a:pt x="3738363" y="1146121"/>
                </a:cubicBezTo>
                <a:cubicBezTo>
                  <a:pt x="3557419" y="1140912"/>
                  <a:pt x="3424134" y="1151307"/>
                  <a:pt x="3227453" y="1146121"/>
                </a:cubicBezTo>
                <a:cubicBezTo>
                  <a:pt x="3030772" y="1140936"/>
                  <a:pt x="2927525" y="1133652"/>
                  <a:pt x="2679160" y="1146121"/>
                </a:cubicBezTo>
                <a:cubicBezTo>
                  <a:pt x="2430795" y="1158590"/>
                  <a:pt x="2224505" y="1170487"/>
                  <a:pt x="2056100" y="1146121"/>
                </a:cubicBezTo>
                <a:cubicBezTo>
                  <a:pt x="1887695" y="1121755"/>
                  <a:pt x="1717771" y="1122632"/>
                  <a:pt x="1545190" y="1146121"/>
                </a:cubicBezTo>
                <a:cubicBezTo>
                  <a:pt x="1372609" y="1169611"/>
                  <a:pt x="1108947" y="1126764"/>
                  <a:pt x="847362" y="1146121"/>
                </a:cubicBezTo>
                <a:cubicBezTo>
                  <a:pt x="585777" y="1165478"/>
                  <a:pt x="297424" y="1122037"/>
                  <a:pt x="0" y="1146121"/>
                </a:cubicBezTo>
                <a:cubicBezTo>
                  <a:pt x="13211" y="869114"/>
                  <a:pt x="18185" y="711760"/>
                  <a:pt x="0" y="584522"/>
                </a:cubicBezTo>
                <a:cubicBezTo>
                  <a:pt x="-18185" y="457284"/>
                  <a:pt x="-22874" y="205203"/>
                  <a:pt x="0" y="0"/>
                </a:cubicBezTo>
                <a:close/>
              </a:path>
              <a:path w="3738363" h="1146121" stroke="0" extrusionOk="0">
                <a:moveTo>
                  <a:pt x="0" y="0"/>
                </a:moveTo>
                <a:cubicBezTo>
                  <a:pt x="144145" y="-32999"/>
                  <a:pt x="439344" y="23615"/>
                  <a:pt x="697828" y="0"/>
                </a:cubicBezTo>
                <a:cubicBezTo>
                  <a:pt x="956312" y="-23615"/>
                  <a:pt x="1101766" y="-18591"/>
                  <a:pt x="1320888" y="0"/>
                </a:cubicBezTo>
                <a:cubicBezTo>
                  <a:pt x="1540010" y="18591"/>
                  <a:pt x="1751096" y="7415"/>
                  <a:pt x="1869181" y="0"/>
                </a:cubicBezTo>
                <a:cubicBezTo>
                  <a:pt x="1987266" y="-7415"/>
                  <a:pt x="2266649" y="19214"/>
                  <a:pt x="2492242" y="0"/>
                </a:cubicBezTo>
                <a:cubicBezTo>
                  <a:pt x="2717835" y="-19214"/>
                  <a:pt x="3008651" y="-2590"/>
                  <a:pt x="3190070" y="0"/>
                </a:cubicBezTo>
                <a:cubicBezTo>
                  <a:pt x="3371489" y="2590"/>
                  <a:pt x="3502076" y="-24663"/>
                  <a:pt x="3738363" y="0"/>
                </a:cubicBezTo>
                <a:cubicBezTo>
                  <a:pt x="3745468" y="230662"/>
                  <a:pt x="3724507" y="426693"/>
                  <a:pt x="3738363" y="538677"/>
                </a:cubicBezTo>
                <a:cubicBezTo>
                  <a:pt x="3752219" y="650661"/>
                  <a:pt x="3755129" y="1010961"/>
                  <a:pt x="3738363" y="1146121"/>
                </a:cubicBezTo>
                <a:cubicBezTo>
                  <a:pt x="3546808" y="1162533"/>
                  <a:pt x="3396063" y="1138379"/>
                  <a:pt x="3152686" y="1146121"/>
                </a:cubicBezTo>
                <a:cubicBezTo>
                  <a:pt x="2909309" y="1153863"/>
                  <a:pt x="2828281" y="1128512"/>
                  <a:pt x="2567009" y="1146121"/>
                </a:cubicBezTo>
                <a:cubicBezTo>
                  <a:pt x="2305737" y="1163730"/>
                  <a:pt x="2175964" y="1143403"/>
                  <a:pt x="1981332" y="1146121"/>
                </a:cubicBezTo>
                <a:cubicBezTo>
                  <a:pt x="1786700" y="1148839"/>
                  <a:pt x="1641819" y="1144615"/>
                  <a:pt x="1320888" y="1146121"/>
                </a:cubicBezTo>
                <a:cubicBezTo>
                  <a:pt x="999957" y="1147627"/>
                  <a:pt x="927494" y="1128834"/>
                  <a:pt x="772595" y="1146121"/>
                </a:cubicBezTo>
                <a:cubicBezTo>
                  <a:pt x="617696" y="1163408"/>
                  <a:pt x="269088" y="1184608"/>
                  <a:pt x="0" y="1146121"/>
                </a:cubicBezTo>
                <a:cubicBezTo>
                  <a:pt x="15710" y="874304"/>
                  <a:pt x="-19134" y="836995"/>
                  <a:pt x="0" y="561599"/>
                </a:cubicBezTo>
                <a:cubicBezTo>
                  <a:pt x="19134" y="286203"/>
                  <a:pt x="8758" y="227659"/>
                  <a:pt x="0" y="0"/>
                </a:cubicBezTo>
                <a:close/>
              </a:path>
            </a:pathLst>
          </a:custGeom>
          <a:ln w="1905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60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現實導向</a:t>
            </a:r>
            <a:endParaRPr lang="en-US" sz="60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76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24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建議活動一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71AE2FB-048A-3036-14FA-BB83DD8172EC}"/>
              </a:ext>
            </a:extLst>
          </p:cNvPr>
          <p:cNvSpPr txBox="1"/>
          <p:nvPr/>
        </p:nvSpPr>
        <p:spPr>
          <a:xfrm>
            <a:off x="137160" y="6379899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AD0D47-4392-97B6-FC32-2B3B3826E5BB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EBFE9DD-D1DF-5B9E-09BF-5D568A9A722D}"/>
              </a:ext>
            </a:extLst>
          </p:cNvPr>
          <p:cNvGrpSpPr/>
          <p:nvPr/>
        </p:nvGrpSpPr>
        <p:grpSpPr>
          <a:xfrm>
            <a:off x="1042908" y="267157"/>
            <a:ext cx="5227386" cy="2123618"/>
            <a:chOff x="3482307" y="382860"/>
            <a:chExt cx="5227386" cy="2123618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70DDDEC-6D4D-9DA8-8BD9-6514613A53AD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7D2039C3-4B24-34DE-F6FC-B672AC54C545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DA685582-2A38-9113-CA79-9F01846A3E29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3691E8-2052-AC58-1458-072C55600D5B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807433" y="2684243"/>
            <a:ext cx="9299329" cy="2649635"/>
            <a:chOff x="2788591" y="5078154"/>
            <a:chExt cx="9299329" cy="2649635"/>
          </a:xfrm>
        </p:grpSpPr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FCF8ACC8-8D30-4395-83DE-E611244047C7}"/>
                </a:ext>
              </a:extLst>
            </p:cNvPr>
            <p:cNvSpPr/>
            <p:nvPr/>
          </p:nvSpPr>
          <p:spPr>
            <a:xfrm rot="5400000">
              <a:off x="2785503" y="5212977"/>
              <a:ext cx="489293" cy="4831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007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</a:endParaRPr>
            </a:p>
          </p:txBody>
        </p: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93E2DC39-5B60-4F34-8023-B0E9596FDCF1}"/>
                </a:ext>
              </a:extLst>
            </p:cNvPr>
            <p:cNvGrpSpPr/>
            <p:nvPr/>
          </p:nvGrpSpPr>
          <p:grpSpPr>
            <a:xfrm>
              <a:off x="3370724" y="5078154"/>
              <a:ext cx="8717196" cy="2649635"/>
              <a:chOff x="7576661" y="2277943"/>
              <a:chExt cx="3688132" cy="2649635"/>
            </a:xfrm>
          </p:grpSpPr>
          <p:sp>
            <p:nvSpPr>
              <p:cNvPr id="14" name="TextBox 36">
                <a:extLst>
                  <a:ext uri="{FF2B5EF4-FFF2-40B4-BE49-F238E27FC236}">
                    <a16:creationId xmlns:a16="http://schemas.microsoft.com/office/drawing/2014/main" id="{5E2C3342-1B32-44AE-B029-5FECF545AEA5}"/>
                  </a:ext>
                </a:extLst>
              </p:cNvPr>
              <p:cNvSpPr txBox="1"/>
              <p:nvPr/>
            </p:nvSpPr>
            <p:spPr>
              <a:xfrm>
                <a:off x="7576661" y="2554941"/>
                <a:ext cx="3204355" cy="2372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現實導向板、日曆、時鐘、報紙等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Arial" pitchFamily="34" charset="0"/>
                  </a:rPr>
                  <a:t>院舍廣播系統或</a:t>
                </a:r>
                <a:r>
                  <a:rPr lang="zh-HK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便攜式擴音器</a:t>
                </a:r>
                <a:endParaRPr lang="en-HK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材料可根據當日活動調節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71B8C159-75C2-4351-9103-FA348CDF4C95}"/>
                  </a:ext>
                </a:extLst>
              </p:cNvPr>
              <p:cNvSpPr txBox="1"/>
              <p:nvPr/>
            </p:nvSpPr>
            <p:spPr>
              <a:xfrm>
                <a:off x="7602799" y="2277943"/>
                <a:ext cx="3661994" cy="55399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Arial" pitchFamily="34" charset="0"/>
                  </a:rPr>
                  <a:t>所需材料</a:t>
                </a:r>
                <a:endParaRPr lang="ko-KR" altLang="en-US" sz="3000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</p:grp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22292B2-B4B1-A8B5-CF2E-F7E6CA4DAEE6}"/>
              </a:ext>
            </a:extLst>
          </p:cNvPr>
          <p:cNvSpPr txBox="1">
            <a:spLocks/>
          </p:cNvSpPr>
          <p:nvPr/>
        </p:nvSpPr>
        <p:spPr>
          <a:xfrm rot="408210">
            <a:off x="1821356" y="605991"/>
            <a:ext cx="3738363" cy="1146121"/>
          </a:xfrm>
          <a:custGeom>
            <a:avLst/>
            <a:gdLst>
              <a:gd name="connsiteX0" fmla="*/ 0 w 3738363"/>
              <a:gd name="connsiteY0" fmla="*/ 0 h 1146121"/>
              <a:gd name="connsiteX1" fmla="*/ 660444 w 3738363"/>
              <a:gd name="connsiteY1" fmla="*/ 0 h 1146121"/>
              <a:gd name="connsiteX2" fmla="*/ 1208737 w 3738363"/>
              <a:gd name="connsiteY2" fmla="*/ 0 h 1146121"/>
              <a:gd name="connsiteX3" fmla="*/ 1794414 w 3738363"/>
              <a:gd name="connsiteY3" fmla="*/ 0 h 1146121"/>
              <a:gd name="connsiteX4" fmla="*/ 2417475 w 3738363"/>
              <a:gd name="connsiteY4" fmla="*/ 0 h 1146121"/>
              <a:gd name="connsiteX5" fmla="*/ 3077919 w 3738363"/>
              <a:gd name="connsiteY5" fmla="*/ 0 h 1146121"/>
              <a:gd name="connsiteX6" fmla="*/ 3738363 w 3738363"/>
              <a:gd name="connsiteY6" fmla="*/ 0 h 1146121"/>
              <a:gd name="connsiteX7" fmla="*/ 3738363 w 3738363"/>
              <a:gd name="connsiteY7" fmla="*/ 573061 h 1146121"/>
              <a:gd name="connsiteX8" fmla="*/ 3738363 w 3738363"/>
              <a:gd name="connsiteY8" fmla="*/ 1146121 h 1146121"/>
              <a:gd name="connsiteX9" fmla="*/ 3227453 w 3738363"/>
              <a:gd name="connsiteY9" fmla="*/ 1146121 h 1146121"/>
              <a:gd name="connsiteX10" fmla="*/ 2679160 w 3738363"/>
              <a:gd name="connsiteY10" fmla="*/ 1146121 h 1146121"/>
              <a:gd name="connsiteX11" fmla="*/ 2056100 w 3738363"/>
              <a:gd name="connsiteY11" fmla="*/ 1146121 h 1146121"/>
              <a:gd name="connsiteX12" fmla="*/ 1545190 w 3738363"/>
              <a:gd name="connsiteY12" fmla="*/ 1146121 h 1146121"/>
              <a:gd name="connsiteX13" fmla="*/ 847362 w 3738363"/>
              <a:gd name="connsiteY13" fmla="*/ 1146121 h 1146121"/>
              <a:gd name="connsiteX14" fmla="*/ 0 w 3738363"/>
              <a:gd name="connsiteY14" fmla="*/ 1146121 h 1146121"/>
              <a:gd name="connsiteX15" fmla="*/ 0 w 3738363"/>
              <a:gd name="connsiteY15" fmla="*/ 584522 h 1146121"/>
              <a:gd name="connsiteX16" fmla="*/ 0 w 3738363"/>
              <a:gd name="connsiteY16" fmla="*/ 0 h 1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8363" h="1146121" fill="none" extrusionOk="0">
                <a:moveTo>
                  <a:pt x="0" y="0"/>
                </a:moveTo>
                <a:cubicBezTo>
                  <a:pt x="228383" y="26568"/>
                  <a:pt x="499474" y="14990"/>
                  <a:pt x="660444" y="0"/>
                </a:cubicBezTo>
                <a:cubicBezTo>
                  <a:pt x="821414" y="-14990"/>
                  <a:pt x="1025145" y="-1730"/>
                  <a:pt x="1208737" y="0"/>
                </a:cubicBezTo>
                <a:cubicBezTo>
                  <a:pt x="1392329" y="1730"/>
                  <a:pt x="1539943" y="22784"/>
                  <a:pt x="1794414" y="0"/>
                </a:cubicBezTo>
                <a:cubicBezTo>
                  <a:pt x="2048885" y="-22784"/>
                  <a:pt x="2232477" y="27473"/>
                  <a:pt x="2417475" y="0"/>
                </a:cubicBezTo>
                <a:cubicBezTo>
                  <a:pt x="2602473" y="-27473"/>
                  <a:pt x="2865216" y="19096"/>
                  <a:pt x="3077919" y="0"/>
                </a:cubicBezTo>
                <a:cubicBezTo>
                  <a:pt x="3290622" y="-19096"/>
                  <a:pt x="3465228" y="-16949"/>
                  <a:pt x="3738363" y="0"/>
                </a:cubicBezTo>
                <a:cubicBezTo>
                  <a:pt x="3749453" y="286361"/>
                  <a:pt x="3744573" y="337434"/>
                  <a:pt x="3738363" y="573061"/>
                </a:cubicBezTo>
                <a:cubicBezTo>
                  <a:pt x="3732153" y="808688"/>
                  <a:pt x="3752041" y="948687"/>
                  <a:pt x="3738363" y="1146121"/>
                </a:cubicBezTo>
                <a:cubicBezTo>
                  <a:pt x="3557419" y="1140912"/>
                  <a:pt x="3424134" y="1151307"/>
                  <a:pt x="3227453" y="1146121"/>
                </a:cubicBezTo>
                <a:cubicBezTo>
                  <a:pt x="3030772" y="1140936"/>
                  <a:pt x="2927525" y="1133652"/>
                  <a:pt x="2679160" y="1146121"/>
                </a:cubicBezTo>
                <a:cubicBezTo>
                  <a:pt x="2430795" y="1158590"/>
                  <a:pt x="2224505" y="1170487"/>
                  <a:pt x="2056100" y="1146121"/>
                </a:cubicBezTo>
                <a:cubicBezTo>
                  <a:pt x="1887695" y="1121755"/>
                  <a:pt x="1717771" y="1122632"/>
                  <a:pt x="1545190" y="1146121"/>
                </a:cubicBezTo>
                <a:cubicBezTo>
                  <a:pt x="1372609" y="1169611"/>
                  <a:pt x="1108947" y="1126764"/>
                  <a:pt x="847362" y="1146121"/>
                </a:cubicBezTo>
                <a:cubicBezTo>
                  <a:pt x="585777" y="1165478"/>
                  <a:pt x="297424" y="1122037"/>
                  <a:pt x="0" y="1146121"/>
                </a:cubicBezTo>
                <a:cubicBezTo>
                  <a:pt x="13211" y="869114"/>
                  <a:pt x="18185" y="711760"/>
                  <a:pt x="0" y="584522"/>
                </a:cubicBezTo>
                <a:cubicBezTo>
                  <a:pt x="-18185" y="457284"/>
                  <a:pt x="-22874" y="205203"/>
                  <a:pt x="0" y="0"/>
                </a:cubicBezTo>
                <a:close/>
              </a:path>
              <a:path w="3738363" h="1146121" stroke="0" extrusionOk="0">
                <a:moveTo>
                  <a:pt x="0" y="0"/>
                </a:moveTo>
                <a:cubicBezTo>
                  <a:pt x="144145" y="-32999"/>
                  <a:pt x="439344" y="23615"/>
                  <a:pt x="697828" y="0"/>
                </a:cubicBezTo>
                <a:cubicBezTo>
                  <a:pt x="956312" y="-23615"/>
                  <a:pt x="1101766" y="-18591"/>
                  <a:pt x="1320888" y="0"/>
                </a:cubicBezTo>
                <a:cubicBezTo>
                  <a:pt x="1540010" y="18591"/>
                  <a:pt x="1751096" y="7415"/>
                  <a:pt x="1869181" y="0"/>
                </a:cubicBezTo>
                <a:cubicBezTo>
                  <a:pt x="1987266" y="-7415"/>
                  <a:pt x="2266649" y="19214"/>
                  <a:pt x="2492242" y="0"/>
                </a:cubicBezTo>
                <a:cubicBezTo>
                  <a:pt x="2717835" y="-19214"/>
                  <a:pt x="3008651" y="-2590"/>
                  <a:pt x="3190070" y="0"/>
                </a:cubicBezTo>
                <a:cubicBezTo>
                  <a:pt x="3371489" y="2590"/>
                  <a:pt x="3502076" y="-24663"/>
                  <a:pt x="3738363" y="0"/>
                </a:cubicBezTo>
                <a:cubicBezTo>
                  <a:pt x="3745468" y="230662"/>
                  <a:pt x="3724507" y="426693"/>
                  <a:pt x="3738363" y="538677"/>
                </a:cubicBezTo>
                <a:cubicBezTo>
                  <a:pt x="3752219" y="650661"/>
                  <a:pt x="3755129" y="1010961"/>
                  <a:pt x="3738363" y="1146121"/>
                </a:cubicBezTo>
                <a:cubicBezTo>
                  <a:pt x="3546808" y="1162533"/>
                  <a:pt x="3396063" y="1138379"/>
                  <a:pt x="3152686" y="1146121"/>
                </a:cubicBezTo>
                <a:cubicBezTo>
                  <a:pt x="2909309" y="1153863"/>
                  <a:pt x="2828281" y="1128512"/>
                  <a:pt x="2567009" y="1146121"/>
                </a:cubicBezTo>
                <a:cubicBezTo>
                  <a:pt x="2305737" y="1163730"/>
                  <a:pt x="2175964" y="1143403"/>
                  <a:pt x="1981332" y="1146121"/>
                </a:cubicBezTo>
                <a:cubicBezTo>
                  <a:pt x="1786700" y="1148839"/>
                  <a:pt x="1641819" y="1144615"/>
                  <a:pt x="1320888" y="1146121"/>
                </a:cubicBezTo>
                <a:cubicBezTo>
                  <a:pt x="999957" y="1147627"/>
                  <a:pt x="927494" y="1128834"/>
                  <a:pt x="772595" y="1146121"/>
                </a:cubicBezTo>
                <a:cubicBezTo>
                  <a:pt x="617696" y="1163408"/>
                  <a:pt x="269088" y="1184608"/>
                  <a:pt x="0" y="1146121"/>
                </a:cubicBezTo>
                <a:cubicBezTo>
                  <a:pt x="15710" y="874304"/>
                  <a:pt x="-19134" y="836995"/>
                  <a:pt x="0" y="561599"/>
                </a:cubicBezTo>
                <a:cubicBezTo>
                  <a:pt x="19134" y="286203"/>
                  <a:pt x="8758" y="227659"/>
                  <a:pt x="0" y="0"/>
                </a:cubicBezTo>
                <a:close/>
              </a:path>
            </a:pathLst>
          </a:custGeom>
          <a:ln w="1905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60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現實導向</a:t>
            </a:r>
            <a:endParaRPr lang="en-US" sz="60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2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18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FE7CF46C-7F52-6086-1E6E-3395DD1163A2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建議活動一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19BA257-3C06-20C8-D0D8-88D9021564B3}"/>
              </a:ext>
            </a:extLst>
          </p:cNvPr>
          <p:cNvSpPr txBox="1"/>
          <p:nvPr/>
        </p:nvSpPr>
        <p:spPr>
          <a:xfrm>
            <a:off x="137160" y="6379899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592B43-6629-B444-32F0-2F62EEA1BAD0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6CD2923-944D-5206-E1C5-13287CEFF3EA}"/>
              </a:ext>
            </a:extLst>
          </p:cNvPr>
          <p:cNvGrpSpPr/>
          <p:nvPr/>
        </p:nvGrpSpPr>
        <p:grpSpPr>
          <a:xfrm>
            <a:off x="1042908" y="267157"/>
            <a:ext cx="5227386" cy="2123618"/>
            <a:chOff x="3482307" y="382860"/>
            <a:chExt cx="5227386" cy="2123618"/>
          </a:xfrm>
        </p:grpSpPr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94BD4F4D-7DE9-7F10-F58E-5ADF58EC2255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A413FFC3-3967-9C48-14CA-861A7056ED74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6E1A2B1D-8868-C960-8046-8917B08F0ABF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0D6252FA-EE7F-BACB-2D5E-141F43BDBEDB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07433" y="2556235"/>
            <a:ext cx="9299329" cy="3449854"/>
            <a:chOff x="2788591" y="5078154"/>
            <a:chExt cx="9299329" cy="3449854"/>
          </a:xfrm>
        </p:grpSpPr>
        <p:sp>
          <p:nvSpPr>
            <p:cNvPr id="21" name="Chevron 2">
              <a:extLst>
                <a:ext uri="{FF2B5EF4-FFF2-40B4-BE49-F238E27FC236}">
                  <a16:creationId xmlns:a16="http://schemas.microsoft.com/office/drawing/2014/main" id="{FCF8ACC8-8D30-4395-83DE-E611244047C7}"/>
                </a:ext>
              </a:extLst>
            </p:cNvPr>
            <p:cNvSpPr/>
            <p:nvPr/>
          </p:nvSpPr>
          <p:spPr>
            <a:xfrm rot="5400000">
              <a:off x="2785503" y="5212977"/>
              <a:ext cx="489293" cy="4831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2" name="Group 35">
              <a:extLst>
                <a:ext uri="{FF2B5EF4-FFF2-40B4-BE49-F238E27FC236}">
                  <a16:creationId xmlns:a16="http://schemas.microsoft.com/office/drawing/2014/main" id="{93E2DC39-5B60-4F34-8023-B0E9596FDCF1}"/>
                </a:ext>
              </a:extLst>
            </p:cNvPr>
            <p:cNvGrpSpPr/>
            <p:nvPr/>
          </p:nvGrpSpPr>
          <p:grpSpPr>
            <a:xfrm>
              <a:off x="3370724" y="5078154"/>
              <a:ext cx="8717196" cy="3449854"/>
              <a:chOff x="7576661" y="2277943"/>
              <a:chExt cx="3688132" cy="3449854"/>
            </a:xfrm>
          </p:grpSpPr>
          <p:sp>
            <p:nvSpPr>
              <p:cNvPr id="23" name="TextBox 36">
                <a:extLst>
                  <a:ext uri="{FF2B5EF4-FFF2-40B4-BE49-F238E27FC236}">
                    <a16:creationId xmlns:a16="http://schemas.microsoft.com/office/drawing/2014/main" id="{5E2C3342-1B32-44AE-B029-5FECF545AEA5}"/>
                  </a:ext>
                </a:extLst>
              </p:cNvPr>
              <p:cNvSpPr txBox="1"/>
              <p:nvPr/>
            </p:nvSpPr>
            <p:spPr>
              <a:xfrm>
                <a:off x="7576661" y="2554941"/>
                <a:ext cx="3204355" cy="317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可定時在不同時段重複進行，例如早、午及晚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內容可根據院舍情況作調節：</a:t>
                </a:r>
                <a:br>
                  <a:rPr lang="en-US" altLang="zh-TW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</a:br>
                <a:r>
                  <a:rPr lang="zh-HK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加入安老</a:t>
                </a: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院人物介紹、日程表、預告餐單款式等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可用</a:t>
                </a:r>
                <a:r>
                  <a:rPr lang="zh-HK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便攜式擴音器</a:t>
                </a: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代替</a:t>
                </a:r>
                <a:endParaRPr lang="ko-KR" altLang="en-US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  <p:sp>
            <p:nvSpPr>
              <p:cNvPr id="24" name="TextBox 37">
                <a:extLst>
                  <a:ext uri="{FF2B5EF4-FFF2-40B4-BE49-F238E27FC236}">
                    <a16:creationId xmlns:a16="http://schemas.microsoft.com/office/drawing/2014/main" id="{71B8C159-75C2-4351-9103-FA348CDF4C95}"/>
                  </a:ext>
                </a:extLst>
              </p:cNvPr>
              <p:cNvSpPr txBox="1"/>
              <p:nvPr/>
            </p:nvSpPr>
            <p:spPr>
              <a:xfrm>
                <a:off x="7602799" y="2277943"/>
                <a:ext cx="3661994" cy="55399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Arial" pitchFamily="34" charset="0"/>
                  </a:rPr>
                  <a:t>注意事項</a:t>
                </a:r>
                <a:endParaRPr lang="ko-KR" altLang="en-US" sz="3000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</p:grpSp>
      </p:grp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9A9810B-59A5-A987-DD78-BF40EB92C3AA}"/>
              </a:ext>
            </a:extLst>
          </p:cNvPr>
          <p:cNvSpPr txBox="1">
            <a:spLocks/>
          </p:cNvSpPr>
          <p:nvPr/>
        </p:nvSpPr>
        <p:spPr>
          <a:xfrm rot="408210">
            <a:off x="1821356" y="605991"/>
            <a:ext cx="3738363" cy="1146121"/>
          </a:xfrm>
          <a:custGeom>
            <a:avLst/>
            <a:gdLst>
              <a:gd name="connsiteX0" fmla="*/ 0 w 3738363"/>
              <a:gd name="connsiteY0" fmla="*/ 0 h 1146121"/>
              <a:gd name="connsiteX1" fmla="*/ 660444 w 3738363"/>
              <a:gd name="connsiteY1" fmla="*/ 0 h 1146121"/>
              <a:gd name="connsiteX2" fmla="*/ 1208737 w 3738363"/>
              <a:gd name="connsiteY2" fmla="*/ 0 h 1146121"/>
              <a:gd name="connsiteX3" fmla="*/ 1794414 w 3738363"/>
              <a:gd name="connsiteY3" fmla="*/ 0 h 1146121"/>
              <a:gd name="connsiteX4" fmla="*/ 2417475 w 3738363"/>
              <a:gd name="connsiteY4" fmla="*/ 0 h 1146121"/>
              <a:gd name="connsiteX5" fmla="*/ 3077919 w 3738363"/>
              <a:gd name="connsiteY5" fmla="*/ 0 h 1146121"/>
              <a:gd name="connsiteX6" fmla="*/ 3738363 w 3738363"/>
              <a:gd name="connsiteY6" fmla="*/ 0 h 1146121"/>
              <a:gd name="connsiteX7" fmla="*/ 3738363 w 3738363"/>
              <a:gd name="connsiteY7" fmla="*/ 573061 h 1146121"/>
              <a:gd name="connsiteX8" fmla="*/ 3738363 w 3738363"/>
              <a:gd name="connsiteY8" fmla="*/ 1146121 h 1146121"/>
              <a:gd name="connsiteX9" fmla="*/ 3227453 w 3738363"/>
              <a:gd name="connsiteY9" fmla="*/ 1146121 h 1146121"/>
              <a:gd name="connsiteX10" fmla="*/ 2679160 w 3738363"/>
              <a:gd name="connsiteY10" fmla="*/ 1146121 h 1146121"/>
              <a:gd name="connsiteX11" fmla="*/ 2056100 w 3738363"/>
              <a:gd name="connsiteY11" fmla="*/ 1146121 h 1146121"/>
              <a:gd name="connsiteX12" fmla="*/ 1545190 w 3738363"/>
              <a:gd name="connsiteY12" fmla="*/ 1146121 h 1146121"/>
              <a:gd name="connsiteX13" fmla="*/ 847362 w 3738363"/>
              <a:gd name="connsiteY13" fmla="*/ 1146121 h 1146121"/>
              <a:gd name="connsiteX14" fmla="*/ 0 w 3738363"/>
              <a:gd name="connsiteY14" fmla="*/ 1146121 h 1146121"/>
              <a:gd name="connsiteX15" fmla="*/ 0 w 3738363"/>
              <a:gd name="connsiteY15" fmla="*/ 584522 h 1146121"/>
              <a:gd name="connsiteX16" fmla="*/ 0 w 3738363"/>
              <a:gd name="connsiteY16" fmla="*/ 0 h 1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8363" h="1146121" fill="none" extrusionOk="0">
                <a:moveTo>
                  <a:pt x="0" y="0"/>
                </a:moveTo>
                <a:cubicBezTo>
                  <a:pt x="228383" y="26568"/>
                  <a:pt x="499474" y="14990"/>
                  <a:pt x="660444" y="0"/>
                </a:cubicBezTo>
                <a:cubicBezTo>
                  <a:pt x="821414" y="-14990"/>
                  <a:pt x="1025145" y="-1730"/>
                  <a:pt x="1208737" y="0"/>
                </a:cubicBezTo>
                <a:cubicBezTo>
                  <a:pt x="1392329" y="1730"/>
                  <a:pt x="1539943" y="22784"/>
                  <a:pt x="1794414" y="0"/>
                </a:cubicBezTo>
                <a:cubicBezTo>
                  <a:pt x="2048885" y="-22784"/>
                  <a:pt x="2232477" y="27473"/>
                  <a:pt x="2417475" y="0"/>
                </a:cubicBezTo>
                <a:cubicBezTo>
                  <a:pt x="2602473" y="-27473"/>
                  <a:pt x="2865216" y="19096"/>
                  <a:pt x="3077919" y="0"/>
                </a:cubicBezTo>
                <a:cubicBezTo>
                  <a:pt x="3290622" y="-19096"/>
                  <a:pt x="3465228" y="-16949"/>
                  <a:pt x="3738363" y="0"/>
                </a:cubicBezTo>
                <a:cubicBezTo>
                  <a:pt x="3749453" y="286361"/>
                  <a:pt x="3744573" y="337434"/>
                  <a:pt x="3738363" y="573061"/>
                </a:cubicBezTo>
                <a:cubicBezTo>
                  <a:pt x="3732153" y="808688"/>
                  <a:pt x="3752041" y="948687"/>
                  <a:pt x="3738363" y="1146121"/>
                </a:cubicBezTo>
                <a:cubicBezTo>
                  <a:pt x="3557419" y="1140912"/>
                  <a:pt x="3424134" y="1151307"/>
                  <a:pt x="3227453" y="1146121"/>
                </a:cubicBezTo>
                <a:cubicBezTo>
                  <a:pt x="3030772" y="1140936"/>
                  <a:pt x="2927525" y="1133652"/>
                  <a:pt x="2679160" y="1146121"/>
                </a:cubicBezTo>
                <a:cubicBezTo>
                  <a:pt x="2430795" y="1158590"/>
                  <a:pt x="2224505" y="1170487"/>
                  <a:pt x="2056100" y="1146121"/>
                </a:cubicBezTo>
                <a:cubicBezTo>
                  <a:pt x="1887695" y="1121755"/>
                  <a:pt x="1717771" y="1122632"/>
                  <a:pt x="1545190" y="1146121"/>
                </a:cubicBezTo>
                <a:cubicBezTo>
                  <a:pt x="1372609" y="1169611"/>
                  <a:pt x="1108947" y="1126764"/>
                  <a:pt x="847362" y="1146121"/>
                </a:cubicBezTo>
                <a:cubicBezTo>
                  <a:pt x="585777" y="1165478"/>
                  <a:pt x="297424" y="1122037"/>
                  <a:pt x="0" y="1146121"/>
                </a:cubicBezTo>
                <a:cubicBezTo>
                  <a:pt x="13211" y="869114"/>
                  <a:pt x="18185" y="711760"/>
                  <a:pt x="0" y="584522"/>
                </a:cubicBezTo>
                <a:cubicBezTo>
                  <a:pt x="-18185" y="457284"/>
                  <a:pt x="-22874" y="205203"/>
                  <a:pt x="0" y="0"/>
                </a:cubicBezTo>
                <a:close/>
              </a:path>
              <a:path w="3738363" h="1146121" stroke="0" extrusionOk="0">
                <a:moveTo>
                  <a:pt x="0" y="0"/>
                </a:moveTo>
                <a:cubicBezTo>
                  <a:pt x="144145" y="-32999"/>
                  <a:pt x="439344" y="23615"/>
                  <a:pt x="697828" y="0"/>
                </a:cubicBezTo>
                <a:cubicBezTo>
                  <a:pt x="956312" y="-23615"/>
                  <a:pt x="1101766" y="-18591"/>
                  <a:pt x="1320888" y="0"/>
                </a:cubicBezTo>
                <a:cubicBezTo>
                  <a:pt x="1540010" y="18591"/>
                  <a:pt x="1751096" y="7415"/>
                  <a:pt x="1869181" y="0"/>
                </a:cubicBezTo>
                <a:cubicBezTo>
                  <a:pt x="1987266" y="-7415"/>
                  <a:pt x="2266649" y="19214"/>
                  <a:pt x="2492242" y="0"/>
                </a:cubicBezTo>
                <a:cubicBezTo>
                  <a:pt x="2717835" y="-19214"/>
                  <a:pt x="3008651" y="-2590"/>
                  <a:pt x="3190070" y="0"/>
                </a:cubicBezTo>
                <a:cubicBezTo>
                  <a:pt x="3371489" y="2590"/>
                  <a:pt x="3502076" y="-24663"/>
                  <a:pt x="3738363" y="0"/>
                </a:cubicBezTo>
                <a:cubicBezTo>
                  <a:pt x="3745468" y="230662"/>
                  <a:pt x="3724507" y="426693"/>
                  <a:pt x="3738363" y="538677"/>
                </a:cubicBezTo>
                <a:cubicBezTo>
                  <a:pt x="3752219" y="650661"/>
                  <a:pt x="3755129" y="1010961"/>
                  <a:pt x="3738363" y="1146121"/>
                </a:cubicBezTo>
                <a:cubicBezTo>
                  <a:pt x="3546808" y="1162533"/>
                  <a:pt x="3396063" y="1138379"/>
                  <a:pt x="3152686" y="1146121"/>
                </a:cubicBezTo>
                <a:cubicBezTo>
                  <a:pt x="2909309" y="1153863"/>
                  <a:pt x="2828281" y="1128512"/>
                  <a:pt x="2567009" y="1146121"/>
                </a:cubicBezTo>
                <a:cubicBezTo>
                  <a:pt x="2305737" y="1163730"/>
                  <a:pt x="2175964" y="1143403"/>
                  <a:pt x="1981332" y="1146121"/>
                </a:cubicBezTo>
                <a:cubicBezTo>
                  <a:pt x="1786700" y="1148839"/>
                  <a:pt x="1641819" y="1144615"/>
                  <a:pt x="1320888" y="1146121"/>
                </a:cubicBezTo>
                <a:cubicBezTo>
                  <a:pt x="999957" y="1147627"/>
                  <a:pt x="927494" y="1128834"/>
                  <a:pt x="772595" y="1146121"/>
                </a:cubicBezTo>
                <a:cubicBezTo>
                  <a:pt x="617696" y="1163408"/>
                  <a:pt x="269088" y="1184608"/>
                  <a:pt x="0" y="1146121"/>
                </a:cubicBezTo>
                <a:cubicBezTo>
                  <a:pt x="15710" y="874304"/>
                  <a:pt x="-19134" y="836995"/>
                  <a:pt x="0" y="561599"/>
                </a:cubicBezTo>
                <a:cubicBezTo>
                  <a:pt x="19134" y="286203"/>
                  <a:pt x="8758" y="227659"/>
                  <a:pt x="0" y="0"/>
                </a:cubicBezTo>
                <a:close/>
              </a:path>
            </a:pathLst>
          </a:custGeom>
          <a:ln w="1905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60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現實導向</a:t>
            </a:r>
            <a:endParaRPr lang="en-US" sz="60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73878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框架">
  <a:themeElements>
    <a:clrScheme name="自訂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D3E8A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寬螢幕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新細明體</vt:lpstr>
      <vt:lpstr>Aptos</vt:lpstr>
      <vt:lpstr>Arial</vt:lpstr>
      <vt:lpstr>Calibri</vt:lpstr>
      <vt:lpstr>Corbel</vt:lpstr>
      <vt:lpstr>Wingdings 2</vt:lpstr>
      <vt:lpstr>Contents Slide Master</vt:lpstr>
      <vt:lpstr>Section Break Slide Master</vt:lpstr>
      <vt:lpstr>框架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建議活動一：現實導向</dc:title>
  <dc:creator/>
  <cp:lastModifiedBy/>
  <cp:revision>358</cp:revision>
  <dcterms:created xsi:type="dcterms:W3CDTF">2020-01-20T05:08:25Z</dcterms:created>
  <dcterms:modified xsi:type="dcterms:W3CDTF">2026-05-29T06:17:13Z</dcterms:modified>
</cp:coreProperties>
</file>