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09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96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70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661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07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18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752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44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57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86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189" indent="0" algn="ctr" rtl="0">
              <a:buNone/>
              <a:defRPr sz="2000"/>
            </a:lvl2pPr>
            <a:lvl3pPr marL="914377" indent="0" algn="ctr" rtl="0">
              <a:buNone/>
              <a:defRPr sz="1800"/>
            </a:lvl3pPr>
            <a:lvl4pPr marL="1371566" indent="0" algn="ctr" rtl="0">
              <a:buNone/>
              <a:defRPr sz="1600"/>
            </a:lvl4pPr>
            <a:lvl5pPr marL="1828754" indent="0" algn="ctr" rtl="0">
              <a:buNone/>
              <a:defRPr sz="1600"/>
            </a:lvl5pPr>
            <a:lvl6pPr marL="2285943" indent="0" algn="ctr" rtl="0">
              <a:buNone/>
              <a:defRPr sz="1600"/>
            </a:lvl6pPr>
            <a:lvl7pPr marL="2743131" indent="0" algn="ctr" rtl="0">
              <a:buNone/>
              <a:defRPr sz="1600"/>
            </a:lvl7pPr>
            <a:lvl8pPr marL="3200320" indent="0" algn="ctr" rtl="0">
              <a:buNone/>
              <a:defRPr sz="1600"/>
            </a:lvl8pPr>
            <a:lvl9pPr marL="3657509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2800"/>
            </a:lvl2pPr>
            <a:lvl3pPr marL="914377" indent="0" algn="l" rtl="0">
              <a:buNone/>
              <a:defRPr sz="2400"/>
            </a:lvl3pPr>
            <a:lvl4pPr marL="1371566" indent="0" algn="l" rtl="0">
              <a:buNone/>
              <a:defRPr sz="2000"/>
            </a:lvl4pPr>
            <a:lvl5pPr marL="1828754" indent="0" algn="l" rtl="0">
              <a:buNone/>
              <a:defRPr sz="2000"/>
            </a:lvl5pPr>
            <a:lvl6pPr marL="2285943" indent="0" algn="l" rtl="0">
              <a:buNone/>
              <a:defRPr sz="2000"/>
            </a:lvl6pPr>
            <a:lvl7pPr marL="2743131" indent="0" algn="l" rtl="0">
              <a:buNone/>
              <a:defRPr sz="2000"/>
            </a:lvl7pPr>
            <a:lvl8pPr marL="3200320" indent="0" algn="l" rtl="0">
              <a:buNone/>
              <a:defRPr sz="2000"/>
            </a:lvl8pPr>
            <a:lvl9pPr marL="3657509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10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20845" y="2824138"/>
            <a:ext cx="5429371" cy="1230922"/>
          </a:xfrm>
        </p:spPr>
        <p:txBody>
          <a:bodyPr rtlCol="0">
            <a:noAutofit/>
          </a:bodyPr>
          <a:lstStyle/>
          <a:p>
            <a:r>
              <a:rPr lang="zh-TW" altLang="en-US" sz="8000" b="1" dirty="0">
                <a:sym typeface="Salesforce Sans"/>
              </a:rPr>
              <a:t>床上</a:t>
            </a:r>
            <a:r>
              <a:rPr lang="zh-TW" altLang="en-US" sz="8000" b="1" dirty="0" smtClean="0">
                <a:sym typeface="Salesforce Sans"/>
              </a:rPr>
              <a:t>保健操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8216" y="1365739"/>
            <a:ext cx="3364523" cy="720969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400" b="1" dirty="0">
                <a:sym typeface="Salesforce Sans"/>
              </a:rPr>
              <a:t>運動</a:t>
            </a:r>
            <a:r>
              <a:rPr lang="zh-TW" altLang="en-US" sz="4400" b="1" dirty="0" smtClean="0">
                <a:sym typeface="Salesforce Sans"/>
              </a:rPr>
              <a:t>建議 </a:t>
            </a:r>
            <a:r>
              <a:rPr lang="en-US" altLang="zh-TW" sz="4400" b="1" dirty="0" smtClean="0">
                <a:sym typeface="Salesforce Sans"/>
              </a:rPr>
              <a:t>(2)</a:t>
            </a:r>
            <a:endParaRPr lang="zh-TW" altLang="en-US" sz="4400" b="1" dirty="0">
              <a:sym typeface="Salesforce Sans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6" name="矩形 15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9155097" y="2511392"/>
            <a:ext cx="2222640" cy="1662428"/>
            <a:chOff x="5146431" y="3347411"/>
            <a:chExt cx="1943544" cy="155387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353" y="3347411"/>
              <a:ext cx="1918954" cy="1553874"/>
            </a:xfrm>
            <a:prstGeom prst="rect">
              <a:avLst/>
            </a:prstGeom>
          </p:spPr>
        </p:pic>
        <p:sp>
          <p:nvSpPr>
            <p:cNvPr id="14" name="圓角矩形 13"/>
            <p:cNvSpPr/>
            <p:nvPr/>
          </p:nvSpPr>
          <p:spPr>
            <a:xfrm>
              <a:off x="5146431" y="3558546"/>
              <a:ext cx="1943544" cy="1247916"/>
            </a:xfrm>
            <a:prstGeom prst="round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2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17765" y="457428"/>
            <a:ext cx="3709009" cy="85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ym typeface="Salesforce Sans"/>
              </a:rPr>
              <a:t>床上保健操</a:t>
            </a:r>
            <a:endParaRPr lang="zh-TW" altLang="en-US" sz="5400" b="1" dirty="0">
              <a:sym typeface="Salesforce San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68483" y="1484103"/>
            <a:ext cx="2534218" cy="621323"/>
            <a:chOff x="1015391" y="1535723"/>
            <a:chExt cx="2625970" cy="621323"/>
          </a:xfrm>
        </p:grpSpPr>
        <p:sp>
          <p:nvSpPr>
            <p:cNvPr id="2" name="流程圖: 結束點 1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836007" y="1553996"/>
              <a:ext cx="1095616" cy="60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68483" y="2501805"/>
            <a:ext cx="2534218" cy="621323"/>
            <a:chOff x="1015391" y="1535723"/>
            <a:chExt cx="2625970" cy="621323"/>
          </a:xfrm>
        </p:grpSpPr>
        <p:sp>
          <p:nvSpPr>
            <p:cNvPr id="11" name="流程圖: 結束點 10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35952" y="1553996"/>
              <a:ext cx="2205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運動功效</a:t>
              </a:r>
            </a:p>
          </p:txBody>
        </p:sp>
      </p:grpSp>
      <p:sp>
        <p:nvSpPr>
          <p:cNvPr id="13" name="內容預留位置 3"/>
          <p:cNvSpPr>
            <a:spLocks noGrp="1"/>
          </p:cNvSpPr>
          <p:nvPr>
            <p:ph sz="half" idx="1"/>
          </p:nvPr>
        </p:nvSpPr>
        <p:spPr>
          <a:xfrm>
            <a:off x="3705033" y="1480921"/>
            <a:ext cx="6836571" cy="692029"/>
          </a:xfrm>
        </p:spPr>
        <p:txBody>
          <a:bodyPr rtlCol="0">
            <a:noAutofit/>
          </a:bodyPr>
          <a:lstStyle/>
          <a:p>
            <a:r>
              <a:rPr lang="zh-TW" altLang="en-US" sz="3200" b="1" dirty="0" smtClean="0">
                <a:sym typeface="Salesforce Sans"/>
              </a:rPr>
              <a:t>能躺</a:t>
            </a:r>
            <a:r>
              <a:rPr lang="zh-TW" altLang="en-US" sz="3200" b="1" dirty="0">
                <a:sym typeface="Salesforce Sans"/>
              </a:rPr>
              <a:t>在床上安全活動</a:t>
            </a:r>
            <a:r>
              <a:rPr lang="zh-TW" altLang="en-US" sz="3200" b="1" dirty="0" smtClean="0">
                <a:sym typeface="Salesforce Sans"/>
              </a:rPr>
              <a:t>的</a:t>
            </a:r>
            <a:r>
              <a:rPr lang="zh-TW" altLang="en-US" sz="3200" b="1" dirty="0">
                <a:sym typeface="Salesforce Sans"/>
              </a:rPr>
              <a:t>長者</a:t>
            </a:r>
          </a:p>
        </p:txBody>
      </p:sp>
      <p:sp>
        <p:nvSpPr>
          <p:cNvPr id="16" name="內容預留位置 3"/>
          <p:cNvSpPr>
            <a:spLocks noGrp="1"/>
          </p:cNvSpPr>
          <p:nvPr>
            <p:ph sz="half" idx="1"/>
          </p:nvPr>
        </p:nvSpPr>
        <p:spPr>
          <a:xfrm>
            <a:off x="3705032" y="2522032"/>
            <a:ext cx="6093621" cy="1279023"/>
          </a:xfrm>
        </p:spPr>
        <p:txBody>
          <a:bodyPr rtlCol="0">
            <a:noAutofit/>
          </a:bodyPr>
          <a:lstStyle/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ym typeface="Salesforce Sans"/>
              </a:rPr>
              <a:t>活動</a:t>
            </a:r>
            <a:r>
              <a:rPr lang="zh-TW" altLang="en-US" sz="3200" b="1" dirty="0">
                <a:sym typeface="Salesforce Sans"/>
              </a:rPr>
              <a:t>關節，</a:t>
            </a:r>
            <a:r>
              <a:rPr lang="zh-TW" altLang="en-US" sz="3200" b="1" dirty="0" smtClean="0">
                <a:sym typeface="Salesforce Sans"/>
              </a:rPr>
              <a:t>預防</a:t>
            </a:r>
            <a:r>
              <a:rPr lang="zh-TW" altLang="en-US" sz="3200" b="1" dirty="0">
                <a:sym typeface="Salesforce Sans"/>
              </a:rPr>
              <a:t>僵硬</a:t>
            </a:r>
            <a:endParaRPr lang="en-US" altLang="zh-TW" sz="3200" b="1" dirty="0" smtClean="0">
              <a:sym typeface="Salesforce Sans"/>
            </a:endParaRPr>
          </a:p>
          <a:p>
            <a:pPr marL="446088" indent="-446088">
              <a:buFont typeface="Wingdings" panose="05000000000000000000" pitchFamily="2" charset="2"/>
              <a:buChar char="ü"/>
            </a:pPr>
            <a:r>
              <a:rPr lang="zh-HK" altLang="en-US" sz="3200" b="1" dirty="0" smtClean="0">
                <a:sym typeface="Salesforce Sans"/>
              </a:rPr>
              <a:t>預防</a:t>
            </a:r>
            <a:r>
              <a:rPr lang="zh-HK" altLang="en-US" sz="3200" b="1" dirty="0">
                <a:sym typeface="Salesforce Sans"/>
              </a:rPr>
              <a:t>筋腱</a:t>
            </a:r>
            <a:r>
              <a:rPr lang="zh-HK" altLang="en-US" sz="3200" b="1" dirty="0" smtClean="0">
                <a:sym typeface="Salesforce Sans"/>
              </a:rPr>
              <a:t>萎縮和肌肉無力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17765" y="6460801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2</a:t>
            </a:fld>
            <a:endParaRPr lang="zh-TW" altLang="en-US" sz="120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968483" y="4136471"/>
            <a:ext cx="2503937" cy="598457"/>
            <a:chOff x="1015391" y="1535723"/>
            <a:chExt cx="2625971" cy="1095491"/>
          </a:xfrm>
        </p:grpSpPr>
        <p:sp>
          <p:nvSpPr>
            <p:cNvPr id="29" name="流程圖: 結束點 28"/>
            <p:cNvSpPr/>
            <p:nvPr/>
          </p:nvSpPr>
          <p:spPr>
            <a:xfrm>
              <a:off x="1015391" y="1535723"/>
              <a:ext cx="2625970" cy="1095491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015392" y="1553996"/>
              <a:ext cx="2625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次數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1" name="內容預留位置 3"/>
          <p:cNvSpPr>
            <a:spLocks noGrp="1"/>
          </p:cNvSpPr>
          <p:nvPr>
            <p:ph sz="half" idx="1"/>
          </p:nvPr>
        </p:nvSpPr>
        <p:spPr>
          <a:xfrm>
            <a:off x="3705032" y="4136471"/>
            <a:ext cx="6093621" cy="1798183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sym typeface="Salesforce Sans"/>
              </a:rPr>
              <a:t>每天</a:t>
            </a:r>
            <a:r>
              <a:rPr lang="zh-TW" altLang="en-US" sz="3200" b="1" dirty="0" smtClean="0">
                <a:sym typeface="Salesforce Sans"/>
              </a:rPr>
              <a:t>進行 </a:t>
            </a:r>
            <a:r>
              <a:rPr lang="en-US" altLang="zh-TW" sz="3200" b="1" dirty="0" smtClean="0">
                <a:sym typeface="Salesforce Sans"/>
              </a:rPr>
              <a:t>1- 2 </a:t>
            </a:r>
            <a:r>
              <a:rPr lang="zh-HK" altLang="en-US" sz="3200" b="1" dirty="0" smtClean="0">
                <a:sym typeface="Salesforce Sans"/>
              </a:rPr>
              <a:t>次</a:t>
            </a:r>
            <a:endParaRPr lang="en-US" altLang="zh-HK" sz="3200" b="1" dirty="0" smtClean="0">
              <a:sym typeface="Salesforce Sans"/>
            </a:endParaRPr>
          </a:p>
          <a:p>
            <a:r>
              <a:rPr lang="zh-HK" altLang="en-US" sz="3200" b="1" dirty="0" smtClean="0">
                <a:sym typeface="Salesforce Sans"/>
              </a:rPr>
              <a:t>每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重複整組</a:t>
            </a:r>
            <a:r>
              <a:rPr lang="zh-TW" altLang="en-US" sz="3200" b="1" dirty="0" smtClean="0">
                <a:sym typeface="Salesforce Sans"/>
              </a:rPr>
              <a:t>運動 </a:t>
            </a:r>
            <a:r>
              <a:rPr lang="en-US" altLang="zh-TW" sz="3200" b="1" dirty="0" smtClean="0">
                <a:sym typeface="Salesforce Sans"/>
              </a:rPr>
              <a:t>2 – 3 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，</a:t>
            </a:r>
            <a:r>
              <a:rPr lang="zh-HK" altLang="en-US" sz="3200" b="1" dirty="0" smtClean="0">
                <a:sym typeface="Salesforce Sans"/>
              </a:rPr>
              <a:t>每個</a:t>
            </a:r>
            <a:r>
              <a:rPr lang="zh-TW" altLang="en-US" sz="3200" b="1" dirty="0">
                <a:sym typeface="Salesforce Sans"/>
              </a:rPr>
              <a:t>動作</a:t>
            </a:r>
            <a:r>
              <a:rPr lang="zh-TW" altLang="en-US" sz="3200" b="1" dirty="0" smtClean="0">
                <a:sym typeface="Salesforce Sans"/>
              </a:rPr>
              <a:t>做 </a:t>
            </a:r>
            <a:r>
              <a:rPr lang="en-US" altLang="zh-TW" sz="3200" b="1" dirty="0" smtClean="0">
                <a:sym typeface="Salesforce Sans"/>
              </a:rPr>
              <a:t>10 – 20 </a:t>
            </a:r>
            <a:r>
              <a:rPr lang="zh-HK" altLang="en-US" sz="3200" b="1" dirty="0" smtClean="0">
                <a:sym typeface="Salesforce Sans"/>
              </a:rPr>
              <a:t>下</a:t>
            </a:r>
            <a:endParaRPr lang="en-US" altLang="zh-HK" sz="3200" b="1" dirty="0" smtClean="0">
              <a:sym typeface="Salesforce Sans"/>
            </a:endParaRPr>
          </a:p>
          <a:p>
            <a:endParaRPr lang="zh-TW" altLang="en-US" sz="3200" b="1" dirty="0">
              <a:sym typeface="Salesforce Sans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49" name="矩形 48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51" name="圖片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5187923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ym typeface="Salesforce Sans"/>
              </a:rPr>
              <a:t>床上保健操 </a:t>
            </a:r>
            <a:r>
              <a:rPr lang="en-US" altLang="zh-TW" sz="4000" b="1" dirty="0" smtClean="0">
                <a:sym typeface="Salesforce Sans"/>
              </a:rPr>
              <a:t>(1) - </a:t>
            </a:r>
            <a:r>
              <a:rPr lang="zh-HK" altLang="en-US" sz="4000" b="1" dirty="0">
                <a:sym typeface="Salesforce Sans"/>
              </a:rPr>
              <a:t>提手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肩、肘、手</a:t>
              </a:r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b="5176"/>
          <a:stretch/>
        </p:blipFill>
        <p:spPr>
          <a:xfrm>
            <a:off x="6381364" y="3234211"/>
            <a:ext cx="3369438" cy="2100212"/>
          </a:xfrm>
          <a:prstGeom prst="rect">
            <a:avLst/>
          </a:prstGeom>
        </p:spPr>
      </p:pic>
      <p:sp>
        <p:nvSpPr>
          <p:cNvPr id="23" name="向右箭號 22"/>
          <p:cNvSpPr/>
          <p:nvPr/>
        </p:nvSpPr>
        <p:spPr>
          <a:xfrm>
            <a:off x="5040524" y="1725865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233671" y="3101681"/>
            <a:ext cx="486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雙手伸直放於身旁，手掌向天張開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9742483" y="1407968"/>
            <a:ext cx="245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慢慢屈曲手肘及握拳，至拳頭觸及肩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膊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10800000">
            <a:off x="5040524" y="3983622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9882072" y="4086692"/>
            <a:ext cx="222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雙手慢慢向上舉起及手掌向天張開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7730" y="5755631"/>
            <a:ext cx="427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慢慢屈曲手肘及握拳，至拳頭觸及肩膊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回復原位</a:t>
            </a: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3</a:t>
            </a:fld>
            <a:endParaRPr lang="zh-TW" altLang="en-US" sz="12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057566" y="5428459"/>
            <a:ext cx="502341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這運動可配合深呼吸，提手時用鼻深深吸一口氣，手放下時用口呼氣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弧形箭號 (左彎) 42"/>
          <p:cNvSpPr/>
          <p:nvPr/>
        </p:nvSpPr>
        <p:spPr>
          <a:xfrm>
            <a:off x="10080984" y="2965582"/>
            <a:ext cx="826339" cy="972408"/>
          </a:xfrm>
          <a:prstGeom prst="curvedLeftArrow">
            <a:avLst>
              <a:gd name="adj1" fmla="val 28748"/>
              <a:gd name="adj2" fmla="val 58838"/>
              <a:gd name="adj3" fmla="val 25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弧形箭號 (左彎) 43"/>
          <p:cNvSpPr/>
          <p:nvPr/>
        </p:nvSpPr>
        <p:spPr>
          <a:xfrm rot="10800000">
            <a:off x="267743" y="2748007"/>
            <a:ext cx="826339" cy="972408"/>
          </a:xfrm>
          <a:prstGeom prst="curvedLeftArrow">
            <a:avLst>
              <a:gd name="adj1" fmla="val 28748"/>
              <a:gd name="adj2" fmla="val 58838"/>
              <a:gd name="adj3" fmla="val 25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36" name="矩形 35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25299"/>
          <a:stretch/>
        </p:blipFill>
        <p:spPr>
          <a:xfrm>
            <a:off x="6381364" y="1003663"/>
            <a:ext cx="3322556" cy="206672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25299"/>
          <a:stretch/>
        </p:blipFill>
        <p:spPr>
          <a:xfrm>
            <a:off x="1250132" y="3563346"/>
            <a:ext cx="3377065" cy="21006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22393"/>
          <a:stretch/>
        </p:blipFill>
        <p:spPr>
          <a:xfrm>
            <a:off x="1250132" y="914765"/>
            <a:ext cx="3372390" cy="2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ym typeface="Salesforce Sans"/>
              </a:rPr>
              <a:t>床上保健操 </a:t>
            </a:r>
            <a:r>
              <a:rPr lang="en-US" altLang="zh-TW" sz="4000" b="1" dirty="0" smtClean="0">
                <a:sym typeface="Salesforce Sans"/>
              </a:rPr>
              <a:t>(2) - </a:t>
            </a:r>
            <a:r>
              <a:rPr lang="zh-HK" altLang="en-US" sz="4000" b="1" dirty="0" smtClean="0">
                <a:sym typeface="Salesforce Sans"/>
              </a:rPr>
              <a:t>伸展上肢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肩、肘、手</a:t>
              </a: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5209024" y="1751178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 rot="8312121">
            <a:off x="7799544" y="4093966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46564" y="2999304"/>
            <a:ext cx="364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雙手手指互相緊扣於胸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815769" y="2992543"/>
            <a:ext cx="508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掌心轉向外，然後慢慢向上推直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手肘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13179858">
            <a:off x="2566170" y="3989895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486129" y="5234024"/>
            <a:ext cx="185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HK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秒，再回復原位</a:t>
            </a: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4</a:t>
            </a:fld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25996" r="-1982" b="7748"/>
          <a:stretch/>
        </p:blipFill>
        <p:spPr>
          <a:xfrm>
            <a:off x="1391571" y="1060798"/>
            <a:ext cx="2958008" cy="195984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6"/>
          <a:stretch/>
        </p:blipFill>
        <p:spPr>
          <a:xfrm>
            <a:off x="6979120" y="1060798"/>
            <a:ext cx="2856078" cy="19482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5" y="3509267"/>
            <a:ext cx="2769760" cy="2769760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1" name="矩形 20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272967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ym typeface="Salesforce Sans"/>
              </a:rPr>
              <a:t>床上保健操 </a:t>
            </a:r>
            <a:r>
              <a:rPr lang="en-US" altLang="zh-TW" sz="4000" b="1" dirty="0" smtClean="0">
                <a:sym typeface="Salesforce Sans"/>
              </a:rPr>
              <a:t>(3) - </a:t>
            </a:r>
            <a:r>
              <a:rPr lang="zh-HK" altLang="en-US" sz="4000" b="1" dirty="0" smtClean="0">
                <a:sym typeface="Salesforce Sans"/>
              </a:rPr>
              <a:t>轉動</a:t>
            </a:r>
            <a:r>
              <a:rPr lang="zh-HK" altLang="en-US" sz="4000" b="1" dirty="0">
                <a:sym typeface="Salesforce Sans"/>
              </a:rPr>
              <a:t>腰</a:t>
            </a:r>
            <a:r>
              <a:rPr lang="zh-HK" altLang="en-US" sz="4000" b="1" dirty="0" smtClean="0">
                <a:sym typeface="Salesforce Sans"/>
              </a:rPr>
              <a:t>背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腰、髖、膝</a:t>
              </a:r>
            </a:p>
          </p:txBody>
        </p:sp>
      </p:grpSp>
      <p:sp>
        <p:nvSpPr>
          <p:cNvPr id="26" name="向右箭號 25"/>
          <p:cNvSpPr/>
          <p:nvPr/>
        </p:nvSpPr>
        <p:spPr>
          <a:xfrm rot="2823798">
            <a:off x="4246338" y="350424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14606" y="3287392"/>
            <a:ext cx="420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屈曲雙膝至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大約 </a:t>
            </a:r>
            <a:r>
              <a:rPr lang="en-US" altLang="zh-HK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 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HK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雙腳貼合，腳掌平放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床上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92041" y="5225487"/>
            <a:ext cx="729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雙膝慢慢向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右擺動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至腰部輕微拉緊，上身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盡量</a:t>
            </a:r>
            <a:endParaRPr lang="en-US" altLang="zh-HK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不動，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HK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秒，然後回復原位，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向左重複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186984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5</a:t>
            </a:fld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8" r="3557"/>
          <a:stretch/>
        </p:blipFill>
        <p:spPr>
          <a:xfrm>
            <a:off x="282264" y="1146437"/>
            <a:ext cx="4778486" cy="2061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36" y="1922770"/>
            <a:ext cx="3267950" cy="32679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35" y="1947316"/>
            <a:ext cx="3267950" cy="326795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74019" y="5003637"/>
            <a:ext cx="404558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HK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：此</a:t>
            </a:r>
            <a:r>
              <a: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r>
              <a:rPr lang="zh-HK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不適用於髖部</a:t>
            </a:r>
            <a:endParaRPr lang="en-US" altLang="zh-HK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有人造關節的長者</a:t>
            </a:r>
          </a:p>
        </p:txBody>
      </p:sp>
      <p:sp>
        <p:nvSpPr>
          <p:cNvPr id="12" name="左-右雙向箭號 11"/>
          <p:cNvSpPr/>
          <p:nvPr/>
        </p:nvSpPr>
        <p:spPr>
          <a:xfrm>
            <a:off x="8130740" y="4414351"/>
            <a:ext cx="1029673" cy="569522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0" name="矩形 19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272967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ym typeface="Salesforce Sans"/>
              </a:rPr>
              <a:t>床上保健操 </a:t>
            </a:r>
            <a:r>
              <a:rPr lang="en-US" altLang="zh-TW" sz="4000" b="1" dirty="0" smtClean="0">
                <a:sym typeface="Salesforce Sans"/>
              </a:rPr>
              <a:t>(4) - </a:t>
            </a:r>
            <a:r>
              <a:rPr lang="zh-HK" altLang="en-US" sz="4000" b="1" dirty="0">
                <a:sym typeface="Salesforce Sans"/>
              </a:rPr>
              <a:t>分</a:t>
            </a:r>
            <a:r>
              <a:rPr lang="zh-HK" altLang="en-US" sz="4000" b="1" dirty="0" smtClean="0">
                <a:sym typeface="Salesforce Sans"/>
              </a:rPr>
              <a:t>腿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8491033" y="226165"/>
            <a:ext cx="3307755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</a:t>
              </a:r>
            </a:p>
          </p:txBody>
        </p:sp>
      </p:grpSp>
      <p:sp>
        <p:nvSpPr>
          <p:cNvPr id="26" name="向右箭號 25"/>
          <p:cNvSpPr/>
          <p:nvPr/>
        </p:nvSpPr>
        <p:spPr>
          <a:xfrm>
            <a:off x="5803488" y="280557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86583" y="5121633"/>
            <a:ext cx="5342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屈曲雙膝至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大約 </a:t>
            </a:r>
            <a:r>
              <a:rPr lang="en-US" altLang="zh-HK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 </a:t>
            </a:r>
            <a:r>
              <a:rPr lang="zh-HK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度，保持雙腳貼合，腳掌平放</a:t>
            </a:r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床上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504918" y="5121633"/>
            <a:ext cx="5485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雙膝慢慢向外盡量分開，然後向內緊合，各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186984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6</a:t>
            </a:fld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0"/>
          <a:stretch/>
        </p:blipFill>
        <p:spPr>
          <a:xfrm>
            <a:off x="286583" y="1488200"/>
            <a:ext cx="5412777" cy="36142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8"/>
          <a:stretch/>
        </p:blipFill>
        <p:spPr>
          <a:xfrm>
            <a:off x="6739955" y="1488200"/>
            <a:ext cx="5117002" cy="3580678"/>
          </a:xfrm>
          <a:prstGeom prst="rect">
            <a:avLst/>
          </a:prstGeom>
        </p:spPr>
      </p:pic>
      <p:sp>
        <p:nvSpPr>
          <p:cNvPr id="24" name="左-右雙向箭號 23"/>
          <p:cNvSpPr/>
          <p:nvPr/>
        </p:nvSpPr>
        <p:spPr>
          <a:xfrm rot="19343200">
            <a:off x="9132737" y="4029949"/>
            <a:ext cx="693803" cy="496737"/>
          </a:xfrm>
          <a:prstGeom prst="leftRightArrow">
            <a:avLst>
              <a:gd name="adj1" fmla="val 50000"/>
              <a:gd name="adj2" fmla="val 43294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左-右雙向箭號 26"/>
          <p:cNvSpPr/>
          <p:nvPr/>
        </p:nvSpPr>
        <p:spPr>
          <a:xfrm rot="19343200">
            <a:off x="10832464" y="2699718"/>
            <a:ext cx="693803" cy="496737"/>
          </a:xfrm>
          <a:prstGeom prst="leftRightArrow">
            <a:avLst>
              <a:gd name="adj1" fmla="val 50000"/>
              <a:gd name="adj2" fmla="val 43294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9" name="矩形 18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7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272967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ym typeface="Salesforce Sans"/>
              </a:rPr>
              <a:t>床上保健操 </a:t>
            </a:r>
            <a:r>
              <a:rPr lang="en-US" altLang="zh-TW" sz="4000" b="1" dirty="0" smtClean="0">
                <a:sym typeface="Salesforce Sans"/>
              </a:rPr>
              <a:t>(5) - </a:t>
            </a:r>
            <a:r>
              <a:rPr lang="zh-HK" altLang="en-US" sz="4000" b="1" dirty="0">
                <a:sym typeface="Salesforce Sans"/>
              </a:rPr>
              <a:t>提起</a:t>
            </a:r>
            <a:r>
              <a:rPr lang="zh-HK" altLang="en-US" sz="4000" b="1" dirty="0" smtClean="0">
                <a:sym typeface="Salesforce Sans"/>
              </a:rPr>
              <a:t>臀部</a:t>
            </a:r>
            <a:endParaRPr lang="zh-TW" altLang="en-US" sz="4000" b="1" dirty="0">
              <a:sym typeface="Salesforce Sans"/>
            </a:endParaRPr>
          </a:p>
        </p:txBody>
      </p:sp>
      <p:sp>
        <p:nvSpPr>
          <p:cNvPr id="26" name="向右箭號 25"/>
          <p:cNvSpPr/>
          <p:nvPr/>
        </p:nvSpPr>
        <p:spPr>
          <a:xfrm rot="1862192">
            <a:off x="6388561" y="2383438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520691" y="1266515"/>
            <a:ext cx="449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雙膝屈曲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大約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度，雙腳貼合，腳掌平放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床上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076383" y="5331871"/>
            <a:ext cx="375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臀部盡量提起，於最高點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，再慢慢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放下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186984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7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r="4206"/>
          <a:stretch/>
        </p:blipFill>
        <p:spPr>
          <a:xfrm>
            <a:off x="138994" y="979741"/>
            <a:ext cx="6167106" cy="28483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4295"/>
          <a:stretch/>
        </p:blipFill>
        <p:spPr>
          <a:xfrm>
            <a:off x="5834060" y="3268783"/>
            <a:ext cx="6243860" cy="288666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8491033" y="283892"/>
            <a:ext cx="3307755" cy="621323"/>
            <a:chOff x="8491033" y="283892"/>
            <a:chExt cx="3307755" cy="621323"/>
          </a:xfrm>
        </p:grpSpPr>
        <p:sp>
          <p:nvSpPr>
            <p:cNvPr id="20" name="流程圖: 結束點 19"/>
            <p:cNvSpPr/>
            <p:nvPr/>
          </p:nvSpPr>
          <p:spPr>
            <a:xfrm>
              <a:off x="8491033" y="283892"/>
              <a:ext cx="3307755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876369" y="320440"/>
              <a:ext cx="27307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7" name="矩形 16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3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7351987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ym typeface="Salesforce Sans"/>
              </a:rPr>
              <a:t>床上保健操 </a:t>
            </a:r>
            <a:r>
              <a:rPr lang="en-US" altLang="zh-TW" sz="4000" b="1" dirty="0" smtClean="0">
                <a:sym typeface="Salesforce Sans"/>
              </a:rPr>
              <a:t>(6) - </a:t>
            </a:r>
            <a:r>
              <a:rPr lang="zh-HK" altLang="en-US" sz="4000" b="1" dirty="0">
                <a:sym typeface="Salesforce Sans"/>
              </a:rPr>
              <a:t>腳板打</a:t>
            </a:r>
            <a:r>
              <a:rPr lang="zh-HK" altLang="en-US" sz="4000" b="1" dirty="0" smtClean="0">
                <a:sym typeface="Salesforce Sans"/>
              </a:rPr>
              <a:t>圈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9871450" y="220049"/>
            <a:ext cx="2119035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足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5530597" y="194970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10800000">
            <a:off x="5530597" y="4432896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65784" y="5958868"/>
            <a:ext cx="726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直膝仰臥，腳掌向外慢慢地打圈轉動，然後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向內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轉動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8</a:t>
            </a:fld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4" y="1008267"/>
            <a:ext cx="3941812" cy="23637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52" y="1008267"/>
            <a:ext cx="3997196" cy="23987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52" y="3567885"/>
            <a:ext cx="4051362" cy="24309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4" y="3525771"/>
            <a:ext cx="3941812" cy="2365237"/>
          </a:xfrm>
          <a:prstGeom prst="rect">
            <a:avLst/>
          </a:prstGeom>
        </p:spPr>
      </p:pic>
      <p:sp>
        <p:nvSpPr>
          <p:cNvPr id="7" name="弧形箭號 (左彎) 6"/>
          <p:cNvSpPr/>
          <p:nvPr/>
        </p:nvSpPr>
        <p:spPr>
          <a:xfrm>
            <a:off x="11040480" y="3096334"/>
            <a:ext cx="826339" cy="972408"/>
          </a:xfrm>
          <a:prstGeom prst="curvedLeftArrow">
            <a:avLst>
              <a:gd name="adj1" fmla="val 28748"/>
              <a:gd name="adj2" fmla="val 58838"/>
              <a:gd name="adj3" fmla="val 25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弧形箭號 (左彎) 28"/>
          <p:cNvSpPr/>
          <p:nvPr/>
        </p:nvSpPr>
        <p:spPr>
          <a:xfrm rot="10800000">
            <a:off x="136166" y="2885770"/>
            <a:ext cx="826339" cy="972408"/>
          </a:xfrm>
          <a:prstGeom prst="curvedLeftArrow">
            <a:avLst>
              <a:gd name="adj1" fmla="val 28748"/>
              <a:gd name="adj2" fmla="val 58838"/>
              <a:gd name="adj3" fmla="val 25000"/>
            </a:avLst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1" name="矩形 20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0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148" y="1988527"/>
            <a:ext cx="3332405" cy="133094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 smtClean="0">
                <a:sym typeface="Salesforce Sans"/>
              </a:rPr>
              <a:t>謝謝！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78768" y="3424973"/>
            <a:ext cx="582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全城攜手，齊心抗疫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403</Words>
  <Application>Microsoft Office PowerPoint</Application>
  <PresentationFormat>寬螢幕</PresentationFormat>
  <Paragraphs>60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Salesforce Sans</vt:lpstr>
      <vt:lpstr>微軟正黑體</vt:lpstr>
      <vt:lpstr>Arial</vt:lpstr>
      <vt:lpstr>Segoe Print</vt:lpstr>
      <vt:lpstr>Wingdings</vt:lpstr>
      <vt:lpstr>大自然插畫 16X9</vt:lpstr>
      <vt:lpstr>床上保健操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</dc:title>
  <dc:creator>Windows 使用者</dc:creator>
  <cp:lastModifiedBy>Sze Yan CHAN</cp:lastModifiedBy>
  <cp:revision>330</cp:revision>
  <dcterms:created xsi:type="dcterms:W3CDTF">2022-04-14T06:20:43Z</dcterms:created>
  <dcterms:modified xsi:type="dcterms:W3CDTF">2022-06-07T09:50:18Z</dcterms:modified>
</cp:coreProperties>
</file>