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6"/>
  </p:notesMasterIdLst>
  <p:sldIdLst>
    <p:sldId id="381" r:id="rId3"/>
    <p:sldId id="367" r:id="rId4"/>
    <p:sldId id="3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F19rYngXOL0ilLp76rr9A==" hashData="k0fUzUz2lAY1whHubVNLApqS3j/if5lFpS0Ca7yBgwUsYs+rKvPMb+fC0aqRbpC6XBy00NOoAZo3cJOkutjN8w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6FE"/>
    <a:srgbClr val="8A6400"/>
    <a:srgbClr val="E00000"/>
    <a:srgbClr val="FFC000"/>
    <a:srgbClr val="FF3232"/>
    <a:srgbClr val="F07624"/>
    <a:srgbClr val="0071EB"/>
    <a:srgbClr val="008077"/>
    <a:srgbClr val="FF0000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07" autoAdjust="0"/>
    <p:restoredTop sz="95434" autoAdjust="0"/>
  </p:normalViewPr>
  <p:slideViewPr>
    <p:cSldViewPr snapToGrid="0" showGuides="1">
      <p:cViewPr varScale="1">
        <p:scale>
          <a:sx n="106" d="100"/>
          <a:sy n="106" d="100"/>
        </p:scale>
        <p:origin x="756" y="108"/>
      </p:cViewPr>
      <p:guideLst>
        <p:guide orient="horz" pos="2136"/>
        <p:guide pos="3792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18/12/2020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透過聆聽及辨認數字能有效刺激長者的認知能力，減低患認知障礙的風險 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4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Arial" pitchFamily="34" charset="0"/>
              </a:rPr>
              <a:t>BINGO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Arial" pitchFamily="34" charset="0"/>
              </a:rPr>
              <a:t>遊戲卡可以是現成或自製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0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89766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607056" y="2694603"/>
          <a:ext cx="2337705" cy="240932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{8A107856-5554-42FB-B03E-39F5DBC370BA}</a:tableStyleId>
              </a:tblPr>
              <a:tblGrid>
                <a:gridCol w="467541">
                  <a:extLst>
                    <a:ext uri="{9D8B030D-6E8A-4147-A177-3AD203B41FA5}">
                      <a16:colId xmlns:a16="http://schemas.microsoft.com/office/drawing/2014/main" val="107264644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18884500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2110699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95170186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140970234"/>
                    </a:ext>
                  </a:extLst>
                </a:gridCol>
              </a:tblGrid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7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42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0265222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6796811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72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33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2741338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1836053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55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6134011"/>
                  </a:ext>
                </a:extLst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639806" y="2692320"/>
            <a:ext cx="2295931" cy="2347952"/>
            <a:chOff x="375695" y="2360467"/>
            <a:chExt cx="3138939" cy="2970878"/>
          </a:xfrm>
        </p:grpSpPr>
        <p:sp>
          <p:nvSpPr>
            <p:cNvPr id="12" name="五角星形 11"/>
            <p:cNvSpPr/>
            <p:nvPr/>
          </p:nvSpPr>
          <p:spPr>
            <a:xfrm>
              <a:off x="375695" y="4838683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1" name="五角星形 50"/>
            <p:cNvSpPr/>
            <p:nvPr/>
          </p:nvSpPr>
          <p:spPr>
            <a:xfrm>
              <a:off x="1026191" y="4238370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2" name="五角星形 51"/>
            <p:cNvSpPr/>
            <p:nvPr/>
          </p:nvSpPr>
          <p:spPr>
            <a:xfrm>
              <a:off x="1674903" y="3624428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3" name="五角星形 52"/>
            <p:cNvSpPr/>
            <p:nvPr/>
          </p:nvSpPr>
          <p:spPr>
            <a:xfrm>
              <a:off x="2285237" y="305961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4" name="五角星形 53"/>
            <p:cNvSpPr/>
            <p:nvPr/>
          </p:nvSpPr>
          <p:spPr>
            <a:xfrm>
              <a:off x="2958042" y="236046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473105" y="1950096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3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263734" y="400118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01</a:t>
            </a:r>
            <a:endParaRPr lang="ko-KR" altLang="en-US" sz="1200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3813920" y="2725300"/>
            <a:ext cx="9242104" cy="2551772"/>
            <a:chOff x="3329799" y="4285997"/>
            <a:chExt cx="9242813" cy="2489698"/>
          </a:xfrm>
        </p:grpSpPr>
        <p:grpSp>
          <p:nvGrpSpPr>
            <p:cNvPr id="2" name="群組 1"/>
            <p:cNvGrpSpPr/>
            <p:nvPr/>
          </p:nvGrpSpPr>
          <p:grpSpPr>
            <a:xfrm>
              <a:off x="3329799" y="4285997"/>
              <a:ext cx="9068440" cy="2489698"/>
              <a:chOff x="3329799" y="4285997"/>
              <a:chExt cx="9068440" cy="2489698"/>
            </a:xfrm>
          </p:grpSpPr>
          <p:sp>
            <p:nvSpPr>
              <p:cNvPr id="71" name="TextBox 18">
                <a:extLst>
                  <a:ext uri="{FF2B5EF4-FFF2-40B4-BE49-F238E27FC236}">
                    <a16:creationId xmlns:a16="http://schemas.microsoft.com/office/drawing/2014/main" id="{1AEF8B2B-75B4-489F-AB1A-D09452094E98}"/>
                  </a:ext>
                </a:extLst>
              </p:cNvPr>
              <p:cNvSpPr txBox="1"/>
              <p:nvPr/>
            </p:nvSpPr>
            <p:spPr>
              <a:xfrm>
                <a:off x="3714509" y="6187201"/>
                <a:ext cx="8180120" cy="58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>
                    <a:solidFill>
                      <a:schemeClr val="bg1"/>
                    </a:solidFill>
                    <a:cs typeface="Arial" pitchFamily="34" charset="0"/>
                  </a:rPr>
                  <a:t>注意事項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8" name="Oval 18">
                <a:extLst>
                  <a:ext uri="{FF2B5EF4-FFF2-40B4-BE49-F238E27FC236}">
                    <a16:creationId xmlns:a16="http://schemas.microsoft.com/office/drawing/2014/main" id="{22F59FCD-A974-4BEA-BBEC-7E61324C4F05}"/>
                  </a:ext>
                </a:extLst>
              </p:cNvPr>
              <p:cNvSpPr/>
              <p:nvPr/>
            </p:nvSpPr>
            <p:spPr>
              <a:xfrm>
                <a:off x="3329799" y="4294885"/>
                <a:ext cx="447472" cy="44747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" name="群組 116"/>
              <p:cNvGrpSpPr/>
              <p:nvPr/>
            </p:nvGrpSpPr>
            <p:grpSpPr>
              <a:xfrm>
                <a:off x="3841947" y="4285997"/>
                <a:ext cx="8556292" cy="2397019"/>
                <a:chOff x="3432504" y="4384049"/>
                <a:chExt cx="8556292" cy="2397019"/>
              </a:xfrm>
            </p:grpSpPr>
            <p:grpSp>
              <p:nvGrpSpPr>
                <p:cNvPr id="121" name="Group 31">
                  <a:extLst>
                    <a:ext uri="{FF2B5EF4-FFF2-40B4-BE49-F238E27FC236}">
                      <a16:creationId xmlns:a16="http://schemas.microsoft.com/office/drawing/2014/main" id="{965C93BA-6885-4508-B75F-EF9A57110D65}"/>
                    </a:ext>
                  </a:extLst>
                </p:cNvPr>
                <p:cNvGrpSpPr/>
                <p:nvPr/>
              </p:nvGrpSpPr>
              <p:grpSpPr>
                <a:xfrm>
                  <a:off x="3432504" y="4384049"/>
                  <a:ext cx="8556292" cy="1011601"/>
                  <a:chOff x="7602799" y="2957875"/>
                  <a:chExt cx="3814877" cy="1011601"/>
                </a:xfrm>
              </p:grpSpPr>
              <p:sp>
                <p:nvSpPr>
                  <p:cNvPr id="126" name="TextBox 32">
                    <a:extLst>
                      <a:ext uri="{FF2B5EF4-FFF2-40B4-BE49-F238E27FC236}">
                        <a16:creationId xmlns:a16="http://schemas.microsoft.com/office/drawing/2014/main" id="{B93DA2AC-CECE-46CB-8595-67C6E57A92A2}"/>
                      </a:ext>
                    </a:extLst>
                  </p:cNvPr>
                  <p:cNvSpPr txBox="1"/>
                  <p:nvPr/>
                </p:nvSpPr>
                <p:spPr>
                  <a:xfrm>
                    <a:off x="7602799" y="3692477"/>
                    <a:ext cx="381487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ko-KR" altLang="en-US" sz="12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127" name="TextBox 33">
                    <a:extLst>
                      <a:ext uri="{FF2B5EF4-FFF2-40B4-BE49-F238E27FC236}">
                        <a16:creationId xmlns:a16="http://schemas.microsoft.com/office/drawing/2014/main" id="{157BFF13-37DA-4B88-9B4B-8D7D90ED68D0}"/>
                      </a:ext>
                    </a:extLst>
                  </p:cNvPr>
                  <p:cNvSpPr txBox="1"/>
                  <p:nvPr/>
                </p:nvSpPr>
                <p:spPr>
                  <a:xfrm>
                    <a:off x="7602799" y="2957875"/>
                    <a:ext cx="3661994" cy="461665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zh-TW" altLang="en-US" sz="2400" b="1" dirty="0" smtClean="0">
                        <a:cs typeface="Arial" pitchFamily="34" charset="0"/>
                      </a:rPr>
                      <a:t>活動目的</a:t>
                    </a:r>
                    <a:endParaRPr lang="ko-KR" altLang="en-US" sz="2400" b="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" name="TextBox 36">
                  <a:extLst>
                    <a:ext uri="{FF2B5EF4-FFF2-40B4-BE49-F238E27FC236}">
                      <a16:creationId xmlns:a16="http://schemas.microsoft.com/office/drawing/2014/main" id="{5E2C3342-1B32-44AE-B029-5FECF545AEA5}"/>
                    </a:ext>
                  </a:extLst>
                </p:cNvPr>
                <p:cNvSpPr txBox="1"/>
                <p:nvPr/>
              </p:nvSpPr>
              <p:spPr>
                <a:xfrm>
                  <a:off x="3432505" y="6350181"/>
                  <a:ext cx="805268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altLang="zh-TW" sz="2200" dirty="0"/>
                </a:p>
              </p:txBody>
            </p:sp>
          </p:grpSp>
        </p:grpSp>
        <p:sp>
          <p:nvSpPr>
            <p:cNvPr id="134" name="TextBox 36">
              <a:extLst>
                <a:ext uri="{FF2B5EF4-FFF2-40B4-BE49-F238E27FC236}">
                  <a16:creationId xmlns:a16="http://schemas.microsoft.com/office/drawing/2014/main" id="{5E2C3342-1B32-44AE-B029-5FECF545AEA5}"/>
                </a:ext>
              </a:extLst>
            </p:cNvPr>
            <p:cNvSpPr txBox="1"/>
            <p:nvPr/>
          </p:nvSpPr>
          <p:spPr>
            <a:xfrm>
              <a:off x="3917195" y="4652037"/>
              <a:ext cx="86554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200" dirty="0" smtClean="0"/>
                <a:t>訓練</a:t>
              </a:r>
              <a:r>
                <a:rPr lang="zh-TW" altLang="en-US" sz="2200" dirty="0">
                  <a:latin typeface="+mj-ea"/>
                  <a:cs typeface="Arial" pitchFamily="34" charset="0"/>
                </a:rPr>
                <a:t>長者的</a:t>
              </a:r>
              <a:r>
                <a:rPr lang="zh-TW" altLang="en-US" sz="2200" dirty="0" smtClean="0"/>
                <a:t>認知能力</a:t>
              </a:r>
              <a:endParaRPr lang="en-US" altLang="zh-TW" sz="2200" dirty="0" smtClean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200" dirty="0" smtClean="0"/>
                <a:t>提高</a:t>
              </a:r>
              <a:r>
                <a:rPr lang="zh-TW" altLang="en-US" sz="2200" dirty="0">
                  <a:latin typeface="+mj-ea"/>
                  <a:cs typeface="Arial" pitchFamily="34" charset="0"/>
                </a:rPr>
                <a:t>長者的</a:t>
              </a:r>
              <a:r>
                <a:rPr lang="zh-TW" altLang="en-US" sz="2200" dirty="0" smtClean="0"/>
                <a:t>成就及滿足感</a:t>
              </a:r>
              <a:endParaRPr lang="en-HK" altLang="zh-TW" sz="2200" dirty="0" smtClean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HK" altLang="zh-TW" sz="22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TW" sz="2200" dirty="0" smtClean="0"/>
            </a:p>
          </p:txBody>
        </p:sp>
      </p:grpSp>
      <p:sp>
        <p:nvSpPr>
          <p:cNvPr id="136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25316" y="140596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7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2289452" y="140256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BC06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8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1510455" y="140903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A64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9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18900000" flipH="1">
            <a:off x="440180" y="4801801"/>
            <a:ext cx="230623" cy="66789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Content Placeholder 1"/>
          <p:cNvSpPr txBox="1">
            <a:spLocks/>
          </p:cNvSpPr>
          <p:nvPr/>
        </p:nvSpPr>
        <p:spPr>
          <a:xfrm>
            <a:off x="3686711" y="535751"/>
            <a:ext cx="2401858" cy="6141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 smtClean="0">
                <a:solidFill>
                  <a:srgbClr val="005A94"/>
                </a:solidFill>
              </a:rPr>
              <a:t>碰</a:t>
            </a:r>
            <a:r>
              <a:rPr lang="zh-TW" altLang="en-US" sz="4400" b="1" dirty="0">
                <a:solidFill>
                  <a:srgbClr val="005A94"/>
                </a:solidFill>
              </a:rPr>
              <a:t>碰</a:t>
            </a:r>
            <a:r>
              <a:rPr lang="zh-TW" altLang="en-US" sz="4400" b="1" dirty="0" smtClean="0">
                <a:solidFill>
                  <a:srgbClr val="005A94"/>
                </a:solidFill>
              </a:rPr>
              <a:t>樂</a:t>
            </a:r>
            <a:r>
              <a:rPr lang="zh-TW" altLang="en-US" sz="4000" b="1" dirty="0" smtClean="0">
                <a:solidFill>
                  <a:srgbClr val="005A94"/>
                </a:solidFill>
              </a:rPr>
              <a:t> </a:t>
            </a:r>
            <a:endParaRPr lang="en-US" sz="4000" b="1" dirty="0">
              <a:solidFill>
                <a:srgbClr val="005A94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41250" y="318802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1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6088569" y="143708"/>
            <a:ext cx="381312" cy="40357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矩形 4"/>
          <p:cNvSpPr/>
          <p:nvPr/>
        </p:nvSpPr>
        <p:spPr>
          <a:xfrm>
            <a:off x="4298976" y="1870678"/>
            <a:ext cx="27302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dirty="0">
                <a:cs typeface="Arial" pitchFamily="34" charset="0"/>
              </a:rPr>
              <a:t>能辨認數字的長者</a:t>
            </a:r>
            <a:endParaRPr lang="ko-KR" altLang="en-US" sz="2200" dirty="0"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34339" y="143341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cs typeface="Arial" pitchFamily="34" charset="0"/>
              </a:rPr>
              <a:t>對象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38" name="Oval 18">
            <a:extLst>
              <a:ext uri="{FF2B5EF4-FFF2-40B4-BE49-F238E27FC236}">
                <a16:creationId xmlns:a16="http://schemas.microsoft.com/office/drawing/2014/main" id="{22F59FCD-A974-4BEA-BBEC-7E61324C4F05}"/>
              </a:ext>
            </a:extLst>
          </p:cNvPr>
          <p:cNvSpPr/>
          <p:nvPr/>
        </p:nvSpPr>
        <p:spPr>
          <a:xfrm>
            <a:off x="3786867" y="1447610"/>
            <a:ext cx="447472" cy="4474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圖片 33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35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dirty="0" smtClean="0">
                <a:latin typeface="+mj-lt"/>
              </a:rPr>
              <a:t>建議活動三</a:t>
            </a:r>
            <a:endParaRPr lang="ko-KR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9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69270"/>
              </p:ext>
            </p:extLst>
          </p:nvPr>
        </p:nvGraphicFramePr>
        <p:xfrm>
          <a:off x="607056" y="2694603"/>
          <a:ext cx="2337705" cy="240932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{8A107856-5554-42FB-B03E-39F5DBC370BA}</a:tableStyleId>
              </a:tblPr>
              <a:tblGrid>
                <a:gridCol w="467541">
                  <a:extLst>
                    <a:ext uri="{9D8B030D-6E8A-4147-A177-3AD203B41FA5}">
                      <a16:colId xmlns:a16="http://schemas.microsoft.com/office/drawing/2014/main" val="107264644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18884500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2110699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95170186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140970234"/>
                    </a:ext>
                  </a:extLst>
                </a:gridCol>
              </a:tblGrid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7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42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0265222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6796811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72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33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2741338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1836053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55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6134011"/>
                  </a:ext>
                </a:extLst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639806" y="2692320"/>
            <a:ext cx="2295931" cy="2347952"/>
            <a:chOff x="375695" y="2360467"/>
            <a:chExt cx="3138939" cy="2970878"/>
          </a:xfrm>
        </p:grpSpPr>
        <p:sp>
          <p:nvSpPr>
            <p:cNvPr id="12" name="五角星形 11"/>
            <p:cNvSpPr/>
            <p:nvPr/>
          </p:nvSpPr>
          <p:spPr>
            <a:xfrm>
              <a:off x="375695" y="4838683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1" name="五角星形 50"/>
            <p:cNvSpPr/>
            <p:nvPr/>
          </p:nvSpPr>
          <p:spPr>
            <a:xfrm>
              <a:off x="1026191" y="4238370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2" name="五角星形 51"/>
            <p:cNvSpPr/>
            <p:nvPr/>
          </p:nvSpPr>
          <p:spPr>
            <a:xfrm>
              <a:off x="1674903" y="3624428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3" name="五角星形 52"/>
            <p:cNvSpPr/>
            <p:nvPr/>
          </p:nvSpPr>
          <p:spPr>
            <a:xfrm>
              <a:off x="2285237" y="305961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4" name="五角星形 53"/>
            <p:cNvSpPr/>
            <p:nvPr/>
          </p:nvSpPr>
          <p:spPr>
            <a:xfrm>
              <a:off x="2958042" y="236046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473105" y="1950096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3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263734" y="400118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01</a:t>
            </a:r>
            <a:endParaRPr lang="ko-KR" altLang="en-US" sz="1200" b="1" dirty="0"/>
          </a:p>
        </p:txBody>
      </p:sp>
      <p:grpSp>
        <p:nvGrpSpPr>
          <p:cNvPr id="2" name="群組 1"/>
          <p:cNvGrpSpPr/>
          <p:nvPr/>
        </p:nvGrpSpPr>
        <p:grpSpPr>
          <a:xfrm>
            <a:off x="4122997" y="345493"/>
            <a:ext cx="8778218" cy="5159855"/>
            <a:chOff x="3639245" y="137743"/>
            <a:chExt cx="8778218" cy="5159855"/>
          </a:xfrm>
        </p:grpSpPr>
        <p:grpSp>
          <p:nvGrpSpPr>
            <p:cNvPr id="121" name="Group 31">
              <a:extLst>
                <a:ext uri="{FF2B5EF4-FFF2-40B4-BE49-F238E27FC236}">
                  <a16:creationId xmlns:a16="http://schemas.microsoft.com/office/drawing/2014/main" id="{965C93BA-6885-4508-B75F-EF9A57110D65}"/>
                </a:ext>
              </a:extLst>
            </p:cNvPr>
            <p:cNvGrpSpPr/>
            <p:nvPr/>
          </p:nvGrpSpPr>
          <p:grpSpPr>
            <a:xfrm>
              <a:off x="3841947" y="137743"/>
              <a:ext cx="8556292" cy="5159855"/>
              <a:chOff x="7602799" y="-1190379"/>
              <a:chExt cx="3814877" cy="5159855"/>
            </a:xfrm>
          </p:grpSpPr>
          <p:sp>
            <p:nvSpPr>
              <p:cNvPr id="126" name="TextBox 32">
                <a:extLst>
                  <a:ext uri="{FF2B5EF4-FFF2-40B4-BE49-F238E27FC236}">
                    <a16:creationId xmlns:a16="http://schemas.microsoft.com/office/drawing/2014/main" id="{B93DA2AC-CECE-46CB-8595-67C6E57A92A2}"/>
                  </a:ext>
                </a:extLst>
              </p:cNvPr>
              <p:cNvSpPr txBox="1"/>
              <p:nvPr/>
            </p:nvSpPr>
            <p:spPr>
              <a:xfrm>
                <a:off x="7602799" y="3692477"/>
                <a:ext cx="38148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127" name="TextBox 33">
                <a:extLst>
                  <a:ext uri="{FF2B5EF4-FFF2-40B4-BE49-F238E27FC236}">
                    <a16:creationId xmlns:a16="http://schemas.microsoft.com/office/drawing/2014/main" id="{157BFF13-37DA-4B88-9B4B-8D7D90ED68D0}"/>
                  </a:ext>
                </a:extLst>
              </p:cNvPr>
              <p:cNvSpPr txBox="1"/>
              <p:nvPr/>
            </p:nvSpPr>
            <p:spPr>
              <a:xfrm>
                <a:off x="7602799" y="-1190379"/>
                <a:ext cx="3661994" cy="46166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132" name="TextBox 28">
              <a:extLst>
                <a:ext uri="{FF2B5EF4-FFF2-40B4-BE49-F238E27FC236}">
                  <a16:creationId xmlns:a16="http://schemas.microsoft.com/office/drawing/2014/main" id="{FE234090-2C95-4AE4-AC60-2F70B3911184}"/>
                </a:ext>
              </a:extLst>
            </p:cNvPr>
            <p:cNvSpPr txBox="1"/>
            <p:nvPr/>
          </p:nvSpPr>
          <p:spPr>
            <a:xfrm>
              <a:off x="3861168" y="1339293"/>
              <a:ext cx="85562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cs typeface="Arial" pitchFamily="34" charset="0"/>
                </a:rPr>
                <a:t>活動方法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3" name="TextBox 29">
              <a:extLst>
                <a:ext uri="{FF2B5EF4-FFF2-40B4-BE49-F238E27FC236}">
                  <a16:creationId xmlns:a16="http://schemas.microsoft.com/office/drawing/2014/main" id="{88CBE283-8E56-410E-A6BD-ED643AC538BD}"/>
                </a:ext>
              </a:extLst>
            </p:cNvPr>
            <p:cNvSpPr txBox="1"/>
            <p:nvPr/>
          </p:nvSpPr>
          <p:spPr>
            <a:xfrm>
              <a:off x="3639245" y="1689278"/>
              <a:ext cx="7019595" cy="318548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400" dirty="0" smtClean="0">
                  <a:latin typeface="+mj-ea"/>
                  <a:ea typeface="+mj-ea"/>
                  <a:cs typeface="Arial" pitchFamily="34" charset="0"/>
                </a:rPr>
                <a:t> </a:t>
              </a:r>
              <a:r>
                <a:rPr lang="zh-TW" altLang="en-US" sz="2200" dirty="0" smtClean="0">
                  <a:latin typeface="+mj-ea"/>
                  <a:ea typeface="+mj-ea"/>
                  <a:cs typeface="Arial" pitchFamily="34" charset="0"/>
                </a:rPr>
                <a:t>每</a:t>
              </a:r>
              <a:r>
                <a:rPr lang="zh-TW" altLang="en-US" sz="2200" dirty="0">
                  <a:latin typeface="+mj-ea"/>
                  <a:ea typeface="+mj-ea"/>
                  <a:cs typeface="Arial" pitchFamily="34" charset="0"/>
                </a:rPr>
                <a:t>位長者獲派發一張</a:t>
              </a:r>
              <a:r>
                <a:rPr lang="en-US" altLang="zh-TW" sz="2200" dirty="0">
                  <a:latin typeface="+mj-ea"/>
                  <a:ea typeface="+mj-ea"/>
                  <a:cs typeface="Arial" pitchFamily="34" charset="0"/>
                </a:rPr>
                <a:t>BINGO</a:t>
              </a:r>
              <a:r>
                <a:rPr lang="zh-TW" altLang="en-US" sz="2200" dirty="0">
                  <a:latin typeface="+mj-ea"/>
                  <a:ea typeface="+mj-ea"/>
                  <a:cs typeface="Arial" pitchFamily="34" charset="0"/>
                </a:rPr>
                <a:t>遊戲卡</a:t>
              </a:r>
              <a:endParaRPr lang="en-US" altLang="zh-TW" sz="2200" dirty="0">
                <a:latin typeface="+mj-ea"/>
                <a:ea typeface="+mj-ea"/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200" dirty="0" smtClean="0">
                  <a:latin typeface="+mj-ea"/>
                  <a:ea typeface="+mj-ea"/>
                  <a:cs typeface="Arial" pitchFamily="34" charset="0"/>
                </a:rPr>
                <a:t> </a:t>
              </a:r>
              <a:r>
                <a:rPr lang="zh-TW" altLang="en-US" sz="2200" dirty="0">
                  <a:latin typeface="+mj-ea"/>
                  <a:ea typeface="+mj-ea"/>
                  <a:cs typeface="Arial" pitchFamily="34" charset="0"/>
                </a:rPr>
                <a:t>每星期於特定時間抽出</a:t>
              </a:r>
              <a:r>
                <a:rPr lang="en-US" altLang="zh-TW" sz="2200" dirty="0">
                  <a:latin typeface="+mj-ea"/>
                  <a:ea typeface="+mj-ea"/>
                  <a:cs typeface="Arial" pitchFamily="34" charset="0"/>
                </a:rPr>
                <a:t>5</a:t>
              </a:r>
              <a:r>
                <a:rPr lang="zh-TW" altLang="en-US" sz="2200" dirty="0">
                  <a:latin typeface="+mj-ea"/>
                  <a:ea typeface="+mj-ea"/>
                  <a:cs typeface="Arial" pitchFamily="34" charset="0"/>
                </a:rPr>
                <a:t>個號碼</a:t>
              </a:r>
              <a:endParaRPr lang="en-US" altLang="zh-TW" sz="2200" dirty="0">
                <a:latin typeface="+mj-ea"/>
                <a:ea typeface="+mj-ea"/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200" dirty="0" smtClean="0">
                  <a:latin typeface="+mj-ea"/>
                  <a:ea typeface="+mj-ea"/>
                  <a:cs typeface="Arial" pitchFamily="34" charset="0"/>
                </a:rPr>
                <a:t> 即時</a:t>
              </a:r>
              <a:r>
                <a:rPr lang="zh-TW" altLang="en-US" sz="2200" dirty="0">
                  <a:latin typeface="+mj-ea"/>
                  <a:ea typeface="+mj-ea"/>
                  <a:cs typeface="Arial" pitchFamily="34" charset="0"/>
                </a:rPr>
                <a:t>透過院舍廣播系統公布</a:t>
              </a:r>
              <a:endParaRPr lang="en-US" altLang="zh-TW" sz="2200" dirty="0">
                <a:latin typeface="+mj-ea"/>
                <a:ea typeface="+mj-ea"/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200" dirty="0" smtClean="0">
                  <a:latin typeface="+mj-ea"/>
                  <a:ea typeface="+mj-ea"/>
                  <a:cs typeface="Arial" pitchFamily="34" charset="0"/>
                </a:rPr>
                <a:t> 中獎</a:t>
              </a:r>
              <a:r>
                <a:rPr lang="zh-TW" altLang="en-US" sz="2200" dirty="0">
                  <a:latin typeface="+mj-ea"/>
                  <a:ea typeface="+mj-ea"/>
                  <a:cs typeface="Arial" pitchFamily="34" charset="0"/>
                </a:rPr>
                <a:t>：</a:t>
              </a:r>
              <a:r>
                <a:rPr lang="en-US" altLang="zh-TW" sz="2200" dirty="0">
                  <a:latin typeface="+mj-ea"/>
                  <a:ea typeface="+mj-ea"/>
                  <a:cs typeface="Arial" pitchFamily="34" charset="0"/>
                </a:rPr>
                <a:t/>
              </a:r>
              <a:br>
                <a:rPr lang="en-US" altLang="zh-TW" sz="2200" dirty="0">
                  <a:latin typeface="+mj-ea"/>
                  <a:ea typeface="+mj-ea"/>
                  <a:cs typeface="Arial" pitchFamily="34" charset="0"/>
                </a:rPr>
              </a:br>
              <a:r>
                <a:rPr lang="en-US" altLang="zh-TW" sz="2200" dirty="0" smtClean="0">
                  <a:latin typeface="+mj-ea"/>
                  <a:ea typeface="+mj-ea"/>
                  <a:cs typeface="Arial" pitchFamily="34" charset="0"/>
                </a:rPr>
                <a:t> </a:t>
              </a:r>
              <a:r>
                <a:rPr lang="zh-TW" altLang="en-US" sz="2200" dirty="0" smtClean="0">
                  <a:latin typeface="+mj-ea"/>
                  <a:ea typeface="+mj-ea"/>
                  <a:cs typeface="Arial" pitchFamily="34" charset="0"/>
                </a:rPr>
                <a:t>號碼</a:t>
              </a:r>
              <a:r>
                <a:rPr lang="zh-TW" altLang="en-US" sz="2200" dirty="0">
                  <a:latin typeface="+mj-ea"/>
                  <a:ea typeface="+mj-ea"/>
                  <a:cs typeface="Arial" pitchFamily="34" charset="0"/>
                </a:rPr>
                <a:t>能在卡上的行、列或斜行連成一直線</a:t>
              </a:r>
              <a:endParaRPr lang="en-US" altLang="zh-TW" sz="2200" dirty="0">
                <a:latin typeface="+mj-ea"/>
                <a:ea typeface="+mj-ea"/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200" dirty="0" smtClean="0">
                  <a:latin typeface="+mj-ea"/>
                  <a:ea typeface="+mj-ea"/>
                  <a:cs typeface="Arial" pitchFamily="34" charset="0"/>
                </a:rPr>
                <a:t> 幸運兒</a:t>
              </a:r>
              <a:r>
                <a:rPr lang="zh-TW" altLang="en-US" sz="2200" dirty="0">
                  <a:latin typeface="+mj-ea"/>
                  <a:ea typeface="+mj-ea"/>
                  <a:cs typeface="Arial" pitchFamily="34" charset="0"/>
                </a:rPr>
                <a:t>可獲得小禮物一</a:t>
              </a:r>
              <a:r>
                <a:rPr lang="zh-TW" altLang="en-US" sz="2200" dirty="0" smtClean="0">
                  <a:latin typeface="+mj-ea"/>
                  <a:ea typeface="+mj-ea"/>
                  <a:cs typeface="Arial" pitchFamily="34" charset="0"/>
                </a:rPr>
                <a:t>份</a:t>
              </a:r>
              <a:endParaRPr lang="en-US" altLang="zh-TW" sz="2200" dirty="0">
                <a:latin typeface="+mj-ea"/>
                <a:ea typeface="+mj-ea"/>
                <a:cs typeface="Arial" pitchFamily="34" charset="0"/>
              </a:endParaRPr>
            </a:p>
          </p:txBody>
        </p:sp>
      </p:grpSp>
      <p:sp>
        <p:nvSpPr>
          <p:cNvPr id="139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18900000" flipH="1">
            <a:off x="440180" y="4801801"/>
            <a:ext cx="230623" cy="66789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Content Placeholder 1"/>
          <p:cNvSpPr txBox="1">
            <a:spLocks/>
          </p:cNvSpPr>
          <p:nvPr/>
        </p:nvSpPr>
        <p:spPr>
          <a:xfrm>
            <a:off x="3690285" y="492715"/>
            <a:ext cx="2401858" cy="6141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 smtClean="0">
                <a:solidFill>
                  <a:schemeClr val="accent4">
                    <a:lumMod val="75000"/>
                  </a:schemeClr>
                </a:solidFill>
              </a:rPr>
              <a:t>碰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</a:rPr>
              <a:t>碰</a:t>
            </a:r>
            <a:r>
              <a:rPr lang="zh-TW" altLang="en-US" sz="4400" b="1" dirty="0" smtClean="0">
                <a:solidFill>
                  <a:schemeClr val="accent4">
                    <a:lumMod val="75000"/>
                  </a:schemeClr>
                </a:solidFill>
              </a:rPr>
              <a:t>樂 </a:t>
            </a: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41250" y="318802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1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6088569" y="143708"/>
            <a:ext cx="381312" cy="40357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8" name="圖片 27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29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dirty="0" smtClean="0">
                <a:latin typeface="+mj-lt"/>
              </a:rPr>
              <a:t>建議活動三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08D2ACB8-06E4-41D1-9DC4-88517F93FF06}"/>
              </a:ext>
            </a:extLst>
          </p:cNvPr>
          <p:cNvSpPr/>
          <p:nvPr/>
        </p:nvSpPr>
        <p:spPr>
          <a:xfrm>
            <a:off x="3769218" y="1547043"/>
            <a:ext cx="447472" cy="447472"/>
          </a:xfrm>
          <a:prstGeom prst="ellipse">
            <a:avLst/>
          </a:prstGeom>
          <a:solidFill>
            <a:srgbClr val="8A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25316" y="140596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2289452" y="140256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BC06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1510455" y="140903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A64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7821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607056" y="2694603"/>
          <a:ext cx="2337705" cy="240932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{8A107856-5554-42FB-B03E-39F5DBC370BA}</a:tableStyleId>
              </a:tblPr>
              <a:tblGrid>
                <a:gridCol w="467541">
                  <a:extLst>
                    <a:ext uri="{9D8B030D-6E8A-4147-A177-3AD203B41FA5}">
                      <a16:colId xmlns:a16="http://schemas.microsoft.com/office/drawing/2014/main" val="107264644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18884500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2110699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95170186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140970234"/>
                    </a:ext>
                  </a:extLst>
                </a:gridCol>
              </a:tblGrid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7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42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0265222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6796811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72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33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2741338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1836053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55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6134011"/>
                  </a:ext>
                </a:extLst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639806" y="2692320"/>
            <a:ext cx="2295931" cy="2347952"/>
            <a:chOff x="375695" y="2360467"/>
            <a:chExt cx="3138939" cy="2970878"/>
          </a:xfrm>
        </p:grpSpPr>
        <p:sp>
          <p:nvSpPr>
            <p:cNvPr id="12" name="五角星形 11"/>
            <p:cNvSpPr/>
            <p:nvPr/>
          </p:nvSpPr>
          <p:spPr>
            <a:xfrm>
              <a:off x="375695" y="4838683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1" name="五角星形 50"/>
            <p:cNvSpPr/>
            <p:nvPr/>
          </p:nvSpPr>
          <p:spPr>
            <a:xfrm>
              <a:off x="1026191" y="4238370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2" name="五角星形 51"/>
            <p:cNvSpPr/>
            <p:nvPr/>
          </p:nvSpPr>
          <p:spPr>
            <a:xfrm>
              <a:off x="1674903" y="3624428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3" name="五角星形 52"/>
            <p:cNvSpPr/>
            <p:nvPr/>
          </p:nvSpPr>
          <p:spPr>
            <a:xfrm>
              <a:off x="2285237" y="305961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4" name="五角星形 53"/>
            <p:cNvSpPr/>
            <p:nvPr/>
          </p:nvSpPr>
          <p:spPr>
            <a:xfrm>
              <a:off x="2958042" y="236046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473105" y="1950096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3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263734" y="400118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01</a:t>
            </a:r>
            <a:endParaRPr lang="ko-KR" altLang="en-US" sz="1200" b="1" dirty="0"/>
          </a:p>
        </p:txBody>
      </p:sp>
      <p:grpSp>
        <p:nvGrpSpPr>
          <p:cNvPr id="2" name="群組 1"/>
          <p:cNvGrpSpPr/>
          <p:nvPr/>
        </p:nvGrpSpPr>
        <p:grpSpPr>
          <a:xfrm>
            <a:off x="4138355" y="1804723"/>
            <a:ext cx="9058397" cy="4545744"/>
            <a:chOff x="3339842" y="2639698"/>
            <a:chExt cx="9058397" cy="4545744"/>
          </a:xfrm>
        </p:grpSpPr>
        <p:grpSp>
          <p:nvGrpSpPr>
            <p:cNvPr id="69" name="Group 16">
              <a:extLst>
                <a:ext uri="{FF2B5EF4-FFF2-40B4-BE49-F238E27FC236}">
                  <a16:creationId xmlns:a16="http://schemas.microsoft.com/office/drawing/2014/main" id="{DC22E329-8894-4394-98D2-E52979CB5868}"/>
                </a:ext>
              </a:extLst>
            </p:cNvPr>
            <p:cNvGrpSpPr/>
            <p:nvPr/>
          </p:nvGrpSpPr>
          <p:grpSpPr>
            <a:xfrm>
              <a:off x="3714509" y="6187201"/>
              <a:ext cx="8180120" cy="998241"/>
              <a:chOff x="803640" y="3362835"/>
              <a:chExt cx="2059657" cy="678692"/>
            </a:xfrm>
          </p:grpSpPr>
          <p:sp>
            <p:nvSpPr>
              <p:cNvPr id="70" name="TextBox 17">
                <a:extLst>
                  <a:ext uri="{FF2B5EF4-FFF2-40B4-BE49-F238E27FC236}">
                    <a16:creationId xmlns:a16="http://schemas.microsoft.com/office/drawing/2014/main" id="{8347A5C0-AA65-4E85-8CE2-FE702EE3C2C7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bg1"/>
                  </a:solidFill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71" name="TextBox 18">
                <a:extLst>
                  <a:ext uri="{FF2B5EF4-FFF2-40B4-BE49-F238E27FC236}">
                    <a16:creationId xmlns:a16="http://schemas.microsoft.com/office/drawing/2014/main" id="{1AEF8B2B-75B4-489F-AB1A-D09452094E98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>
                    <a:solidFill>
                      <a:schemeClr val="bg1"/>
                    </a:solidFill>
                    <a:cs typeface="Arial" pitchFamily="34" charset="0"/>
                  </a:rPr>
                  <a:t>注意事項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7" name="Oval 17">
              <a:extLst>
                <a:ext uri="{FF2B5EF4-FFF2-40B4-BE49-F238E27FC236}">
                  <a16:creationId xmlns:a16="http://schemas.microsoft.com/office/drawing/2014/main" id="{08D2ACB8-06E4-41D1-9DC4-88517F93FF06}"/>
                </a:ext>
              </a:extLst>
            </p:cNvPr>
            <p:cNvSpPr/>
            <p:nvPr/>
          </p:nvSpPr>
          <p:spPr>
            <a:xfrm>
              <a:off x="3339842" y="2639698"/>
              <a:ext cx="447472" cy="447472"/>
            </a:xfrm>
            <a:prstGeom prst="ellips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17" name="群組 116"/>
            <p:cNvGrpSpPr/>
            <p:nvPr/>
          </p:nvGrpSpPr>
          <p:grpSpPr>
            <a:xfrm>
              <a:off x="3787314" y="2853492"/>
              <a:ext cx="8610925" cy="2444106"/>
              <a:chOff x="3377871" y="2951544"/>
              <a:chExt cx="8610925" cy="2444106"/>
            </a:xfrm>
          </p:grpSpPr>
          <p:grpSp>
            <p:nvGrpSpPr>
              <p:cNvPr id="119" name="Group 27">
                <a:extLst>
                  <a:ext uri="{FF2B5EF4-FFF2-40B4-BE49-F238E27FC236}">
                    <a16:creationId xmlns:a16="http://schemas.microsoft.com/office/drawing/2014/main" id="{014846EA-CF86-4CA5-97F0-6BBBD00D3D41}"/>
                  </a:ext>
                </a:extLst>
              </p:cNvPr>
              <p:cNvGrpSpPr/>
              <p:nvPr/>
            </p:nvGrpSpPr>
            <p:grpSpPr>
              <a:xfrm>
                <a:off x="3377871" y="2951544"/>
                <a:ext cx="7346319" cy="803209"/>
                <a:chOff x="7574298" y="2377734"/>
                <a:chExt cx="3832440" cy="803209"/>
              </a:xfrm>
            </p:grpSpPr>
            <p:sp>
              <p:nvSpPr>
                <p:cNvPr id="128" name="TextBox 28">
                  <a:extLst>
                    <a:ext uri="{FF2B5EF4-FFF2-40B4-BE49-F238E27FC236}">
                      <a16:creationId xmlns:a16="http://schemas.microsoft.com/office/drawing/2014/main" id="{FE234090-2C95-4AE4-AC60-2F70B3911184}"/>
                    </a:ext>
                  </a:extLst>
                </p:cNvPr>
                <p:cNvSpPr txBox="1"/>
                <p:nvPr/>
              </p:nvSpPr>
              <p:spPr>
                <a:xfrm>
                  <a:off x="7602799" y="2534612"/>
                  <a:ext cx="38039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endParaRPr lang="en-US" altLang="zh-TW" dirty="0">
                    <a:cs typeface="Arial" pitchFamily="34" charset="0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endParaRPr lang="ko-KR" altLang="en-US" dirty="0">
                    <a:cs typeface="Arial" pitchFamily="34" charset="0"/>
                  </a:endParaRPr>
                </a:p>
              </p:txBody>
            </p:sp>
            <p:sp>
              <p:nvSpPr>
                <p:cNvPr id="129" name="TextBox 29">
                  <a:extLst>
                    <a:ext uri="{FF2B5EF4-FFF2-40B4-BE49-F238E27FC236}">
                      <a16:creationId xmlns:a16="http://schemas.microsoft.com/office/drawing/2014/main" id="{88CBE283-8E56-410E-A6BD-ED643AC538BD}"/>
                    </a:ext>
                  </a:extLst>
                </p:cNvPr>
                <p:cNvSpPr txBox="1"/>
                <p:nvPr/>
              </p:nvSpPr>
              <p:spPr>
                <a:xfrm>
                  <a:off x="7574298" y="2377734"/>
                  <a:ext cx="3661994" cy="461665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endParaRPr lang="ko-KR" altLang="en-US" sz="2400" b="1" dirty="0">
                    <a:cs typeface="Arial" pitchFamily="34" charset="0"/>
                  </a:endParaRPr>
                </a:p>
              </p:txBody>
            </p:sp>
          </p:grpSp>
          <p:sp>
            <p:nvSpPr>
              <p:cNvPr id="126" name="TextBox 32">
                <a:extLst>
                  <a:ext uri="{FF2B5EF4-FFF2-40B4-BE49-F238E27FC236}">
                    <a16:creationId xmlns:a16="http://schemas.microsoft.com/office/drawing/2014/main" id="{B93DA2AC-CECE-46CB-8595-67C6E57A92A2}"/>
                  </a:ext>
                </a:extLst>
              </p:cNvPr>
              <p:cNvSpPr txBox="1"/>
              <p:nvPr/>
            </p:nvSpPr>
            <p:spPr>
              <a:xfrm>
                <a:off x="3432504" y="5118651"/>
                <a:ext cx="85562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sp>
        <p:nvSpPr>
          <p:cNvPr id="139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18900000" flipH="1">
            <a:off x="440180" y="4801801"/>
            <a:ext cx="230623" cy="66789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Content Placeholder 1"/>
          <p:cNvSpPr txBox="1">
            <a:spLocks/>
          </p:cNvSpPr>
          <p:nvPr/>
        </p:nvSpPr>
        <p:spPr>
          <a:xfrm>
            <a:off x="3480941" y="482370"/>
            <a:ext cx="2401858" cy="6141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 smtClean="0">
                <a:solidFill>
                  <a:srgbClr val="005A94"/>
                </a:solidFill>
              </a:rPr>
              <a:t>碰</a:t>
            </a:r>
            <a:r>
              <a:rPr lang="zh-TW" altLang="en-US" sz="4400" b="1" dirty="0">
                <a:solidFill>
                  <a:srgbClr val="005A94"/>
                </a:solidFill>
              </a:rPr>
              <a:t>碰</a:t>
            </a:r>
            <a:r>
              <a:rPr lang="zh-TW" altLang="en-US" sz="4400" b="1" dirty="0" smtClean="0">
                <a:solidFill>
                  <a:srgbClr val="005A94"/>
                </a:solidFill>
              </a:rPr>
              <a:t>樂</a:t>
            </a:r>
            <a:endParaRPr lang="en-US" sz="4400" b="1" dirty="0">
              <a:solidFill>
                <a:srgbClr val="005A94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41250" y="318802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1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6088569" y="143708"/>
            <a:ext cx="381312" cy="40357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矩形 3"/>
          <p:cNvSpPr/>
          <p:nvPr/>
        </p:nvSpPr>
        <p:spPr>
          <a:xfrm>
            <a:off x="4584678" y="225748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latin typeface="+mj-ea"/>
                <a:ea typeface="+mj-ea"/>
                <a:cs typeface="Arial" pitchFamily="34" charset="0"/>
              </a:rPr>
              <a:t> BINGO</a:t>
            </a:r>
            <a:r>
              <a:rPr lang="zh-TW" altLang="en-US" sz="2200" dirty="0">
                <a:latin typeface="+mj-ea"/>
                <a:ea typeface="+mj-ea"/>
                <a:cs typeface="Arial" pitchFamily="34" charset="0"/>
              </a:rPr>
              <a:t>遊戲</a:t>
            </a:r>
            <a:r>
              <a:rPr lang="zh-TW" altLang="en-US" sz="2200" dirty="0" smtClean="0">
                <a:latin typeface="+mj-ea"/>
                <a:ea typeface="+mj-ea"/>
                <a:cs typeface="Arial" pitchFamily="34" charset="0"/>
              </a:rPr>
              <a:t>卡</a:t>
            </a:r>
            <a:endParaRPr lang="en-HK" altLang="zh-TW" sz="2200" dirty="0" smtClean="0">
              <a:latin typeface="+mj-ea"/>
              <a:ea typeface="+mj-ea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+mj-ea"/>
                <a:ea typeface="+mj-ea"/>
                <a:cs typeface="Arial" pitchFamily="34" charset="0"/>
              </a:rPr>
              <a:t> 號碼</a:t>
            </a:r>
            <a:r>
              <a:rPr lang="zh-TW" altLang="en-US" sz="2200" dirty="0">
                <a:latin typeface="+mj-ea"/>
                <a:ea typeface="+mj-ea"/>
                <a:cs typeface="Arial" pitchFamily="34" charset="0"/>
              </a:rPr>
              <a:t>抽獎</a:t>
            </a:r>
            <a:r>
              <a:rPr lang="zh-TW" altLang="en-US" sz="2200" dirty="0" smtClean="0">
                <a:latin typeface="+mj-ea"/>
                <a:ea typeface="+mj-ea"/>
                <a:cs typeface="Arial" pitchFamily="34" charset="0"/>
              </a:rPr>
              <a:t>箱 </a:t>
            </a:r>
            <a:r>
              <a:rPr lang="en-HK" altLang="zh-TW" sz="2200" dirty="0" smtClean="0">
                <a:latin typeface="+mj-ea"/>
                <a:ea typeface="+mj-ea"/>
                <a:cs typeface="Arial" pitchFamily="34" charset="0"/>
              </a:rPr>
              <a:t>/ </a:t>
            </a:r>
            <a:r>
              <a:rPr lang="zh-TW" altLang="en-US" sz="2200" dirty="0" smtClean="0">
                <a:cs typeface="Arial" pitchFamily="34" charset="0"/>
              </a:rPr>
              <a:t>隨機</a:t>
            </a:r>
            <a:r>
              <a:rPr lang="zh-TW" altLang="en-US" sz="2200" dirty="0">
                <a:cs typeface="Arial" pitchFamily="34" charset="0"/>
              </a:rPr>
              <a:t>數字生產程式</a:t>
            </a:r>
            <a:endParaRPr lang="en-US" altLang="zh-TW" sz="2200" dirty="0"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200" dirty="0" smtClean="0">
                <a:latin typeface="+mj-ea"/>
                <a:cs typeface="Arial" pitchFamily="34" charset="0"/>
              </a:rPr>
              <a:t> 筆記錄</a:t>
            </a:r>
            <a:r>
              <a:rPr lang="zh-HK" altLang="en-US" sz="2200" dirty="0">
                <a:latin typeface="+mj-ea"/>
                <a:cs typeface="Arial" pitchFamily="34" charset="0"/>
              </a:rPr>
              <a:t>已抽出之號碼</a:t>
            </a:r>
            <a:endParaRPr lang="en-US" altLang="zh-TW" sz="2200" dirty="0">
              <a:latin typeface="+mj-ea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200" dirty="0">
              <a:solidFill>
                <a:schemeClr val="accent3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58230" y="18047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cs typeface="Arial" pitchFamily="34" charset="0"/>
              </a:rPr>
              <a:t>所需物資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id="{71B8C159-75C2-4351-9103-FA348CDF4C95}"/>
              </a:ext>
            </a:extLst>
          </p:cNvPr>
          <p:cNvSpPr txBox="1"/>
          <p:nvPr/>
        </p:nvSpPr>
        <p:spPr>
          <a:xfrm>
            <a:off x="4672042" y="4261209"/>
            <a:ext cx="6869114" cy="37259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zh-TW" altLang="en-US" sz="2400" b="1" dirty="0" smtClean="0">
                <a:cs typeface="Arial" pitchFamily="34" charset="0"/>
              </a:rPr>
              <a:t>注意事項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5E2C3342-1B32-44AE-B029-5FECF545AEA5}"/>
              </a:ext>
            </a:extLst>
          </p:cNvPr>
          <p:cNvSpPr txBox="1"/>
          <p:nvPr/>
        </p:nvSpPr>
        <p:spPr>
          <a:xfrm>
            <a:off x="4584678" y="4671713"/>
            <a:ext cx="6390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dirty="0" smtClean="0"/>
              <a:t>遊戲卡格數的多少視</a:t>
            </a:r>
            <a:r>
              <a:rPr lang="zh-TW" altLang="en-US" sz="2200" dirty="0"/>
              <a:t>乎長者能力和活動</a:t>
            </a:r>
            <a:r>
              <a:rPr lang="zh-TW" altLang="en-US" sz="2200" dirty="0" smtClean="0"/>
              <a:t>時間長短</a:t>
            </a:r>
            <a:endParaRPr lang="en-US" altLang="zh-TW" sz="2200" dirty="0"/>
          </a:p>
        </p:txBody>
      </p:sp>
      <p:pic>
        <p:nvPicPr>
          <p:cNvPr id="37" name="圖片 36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38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dirty="0" smtClean="0">
                <a:latin typeface="+mj-lt"/>
              </a:rPr>
              <a:t>建議活動三</a:t>
            </a:r>
            <a:endParaRPr lang="ko-KR" altLang="en-US" sz="3200" dirty="0">
              <a:latin typeface="+mj-lt"/>
            </a:endParaRPr>
          </a:p>
        </p:txBody>
      </p:sp>
      <p:sp>
        <p:nvSpPr>
          <p:cNvPr id="41" name="Oval 17">
            <a:extLst>
              <a:ext uri="{FF2B5EF4-FFF2-40B4-BE49-F238E27FC236}">
                <a16:creationId xmlns:a16="http://schemas.microsoft.com/office/drawing/2014/main" id="{08D2ACB8-06E4-41D1-9DC4-88517F93FF06}"/>
              </a:ext>
            </a:extLst>
          </p:cNvPr>
          <p:cNvSpPr/>
          <p:nvPr/>
        </p:nvSpPr>
        <p:spPr>
          <a:xfrm>
            <a:off x="4138355" y="4194809"/>
            <a:ext cx="447472" cy="447472"/>
          </a:xfrm>
          <a:prstGeom prst="ellipse">
            <a:avLst/>
          </a:prstGeom>
          <a:solidFill>
            <a:srgbClr val="00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25316" y="140596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2289452" y="140256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BC06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1510455" y="140903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A64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4646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35627</TotalTime>
  <Words>267</Words>
  <Application>Microsoft Office PowerPoint</Application>
  <PresentationFormat>寬螢幕</PresentationFormat>
  <Paragraphs>115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Arial Unicode MS</vt:lpstr>
      <vt:lpstr>新細明體</vt:lpstr>
      <vt:lpstr>Arial</vt:lpstr>
      <vt:lpstr>Berlin Sans FB Demi</vt:lpstr>
      <vt:lpstr>Calibri</vt:lpstr>
      <vt:lpstr>Contents Slide Master</vt:lpstr>
      <vt:lpstr>Section Break Slide Master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使用者</cp:lastModifiedBy>
  <cp:revision>341</cp:revision>
  <dcterms:created xsi:type="dcterms:W3CDTF">2020-01-20T05:08:25Z</dcterms:created>
  <dcterms:modified xsi:type="dcterms:W3CDTF">2020-12-18T04:23:10Z</dcterms:modified>
</cp:coreProperties>
</file>