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73" r:id="rId2"/>
    <p:sldMasterId id="2147483791" r:id="rId3"/>
  </p:sldMasterIdLst>
  <p:notesMasterIdLst>
    <p:notesMasterId r:id="rId8"/>
  </p:notesMasterIdLst>
  <p:handoutMasterIdLst>
    <p:handoutMasterId r:id="rId9"/>
  </p:handoutMasterIdLst>
  <p:sldIdLst>
    <p:sldId id="375" r:id="rId4"/>
    <p:sldId id="382" r:id="rId5"/>
    <p:sldId id="377" r:id="rId6"/>
    <p:sldId id="3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ZsLcVt4El/tV5BygP4oaw==" hashData="YVzFSK/fUn2oLVKzZm3vhfx+QseNRP8zuQVTjCtxJjZjxY1KSNK20VY+0+37dk3hq/1js7dM0xYKxR/ubWYHsw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F07624"/>
    <a:srgbClr val="FFFFCC"/>
    <a:srgbClr val="FFC000"/>
    <a:srgbClr val="FFF6F3"/>
    <a:srgbClr val="FEE9DE"/>
    <a:srgbClr val="FFCCCC"/>
    <a:srgbClr val="E00000"/>
    <a:srgbClr val="BC0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83673" autoAdjust="0"/>
  </p:normalViewPr>
  <p:slideViewPr>
    <p:cSldViewPr snapToGrid="0" showGuides="1">
      <p:cViewPr varScale="1">
        <p:scale>
          <a:sx n="72" d="100"/>
          <a:sy n="72" d="100"/>
        </p:scale>
        <p:origin x="54" y="402"/>
      </p:cViewPr>
      <p:guideLst>
        <p:guide orient="horz" pos="2136"/>
        <p:guide pos="3792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notesViewPr>
    <p:cSldViewPr snapToGrid="0">
      <p:cViewPr varScale="1">
        <p:scale>
          <a:sx n="71" d="100"/>
          <a:sy n="71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B577A18-5A29-44E5-A07A-1BC602FE5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418BB63-0F66-D38B-745F-EC8860D11D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64E1C-D84E-4DEE-84B2-C32CF8009878}" type="datetimeFigureOut">
              <a:rPr lang="zh-HK" altLang="en-US" smtClean="0"/>
              <a:t>29/5/2026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198601-5D3B-BAFD-FD33-8007F38025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BB9025-EE9B-1895-0BAC-E23758E6C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72CB8-5B73-4654-B347-74344523C1D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93779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部分研究指出長者可以透過此類活動表達及分享感受，能有效提升心理健康，亦能有助抑鬱症患者減少抑鬱和焦慮的症狀。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26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鼓勵長者書寫能有效運用他們的認知能力，減低患認知障礙的風險</a:t>
            </a:r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3845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辨別文字及相應的顏色能刺激長者的認知能力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6652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木顏色可以其他顏料取代，例如</a:t>
            </a:r>
            <a:r>
              <a:rPr lang="zh-HK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蠟筆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9185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89766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3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1494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45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2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69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84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3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80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7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47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2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14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97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78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3">
            <a:extLst>
              <a:ext uri="{FF2B5EF4-FFF2-40B4-BE49-F238E27FC236}">
                <a16:creationId xmlns:a16="http://schemas.microsoft.com/office/drawing/2014/main" id="{AEFC9649-3BF8-4CB5-BAF7-5160A18C519F}"/>
              </a:ext>
            </a:extLst>
          </p:cNvPr>
          <p:cNvSpPr>
            <a:spLocks noChangeAspect="1"/>
          </p:cNvSpPr>
          <p:nvPr/>
        </p:nvSpPr>
        <p:spPr>
          <a:xfrm>
            <a:off x="481987" y="4988791"/>
            <a:ext cx="351969" cy="351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grpSp>
        <p:nvGrpSpPr>
          <p:cNvPr id="4" name="群組 3"/>
          <p:cNvGrpSpPr/>
          <p:nvPr/>
        </p:nvGrpSpPr>
        <p:grpSpPr>
          <a:xfrm>
            <a:off x="4838609" y="3260503"/>
            <a:ext cx="6422921" cy="2958405"/>
            <a:chOff x="3714509" y="4163398"/>
            <a:chExt cx="8683731" cy="2613477"/>
          </a:xfrm>
        </p:grpSpPr>
        <p:grpSp>
          <p:nvGrpSpPr>
            <p:cNvPr id="2" name="群組 1"/>
            <p:cNvGrpSpPr/>
            <p:nvPr/>
          </p:nvGrpSpPr>
          <p:grpSpPr>
            <a:xfrm>
              <a:off x="3714509" y="4163398"/>
              <a:ext cx="8683731" cy="2377263"/>
              <a:chOff x="3714509" y="4163398"/>
              <a:chExt cx="8683731" cy="2377263"/>
            </a:xfrm>
          </p:grpSpPr>
          <p:sp>
            <p:nvSpPr>
              <p:cNvPr id="71" name="TextBox 18">
                <a:extLst>
                  <a:ext uri="{FF2B5EF4-FFF2-40B4-BE49-F238E27FC236}">
                    <a16:creationId xmlns:a16="http://schemas.microsoft.com/office/drawing/2014/main" id="{1AEF8B2B-75B4-489F-AB1A-D09452094E98}"/>
                  </a:ext>
                </a:extLst>
              </p:cNvPr>
              <p:cNvSpPr txBox="1"/>
              <p:nvPr/>
            </p:nvSpPr>
            <p:spPr>
              <a:xfrm>
                <a:off x="3714509" y="6187201"/>
                <a:ext cx="8180120" cy="353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2000" b="1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cs typeface="Arial" pitchFamily="34" charset="0"/>
                </a:endParaRPr>
              </a:p>
            </p:txBody>
          </p:sp>
          <p:grpSp>
            <p:nvGrpSpPr>
              <p:cNvPr id="121" name="Group 31">
                <a:extLst>
                  <a:ext uri="{FF2B5EF4-FFF2-40B4-BE49-F238E27FC236}">
                    <a16:creationId xmlns:a16="http://schemas.microsoft.com/office/drawing/2014/main" id="{965C93BA-6885-4508-B75F-EF9A57110D65}"/>
                  </a:ext>
                </a:extLst>
              </p:cNvPr>
              <p:cNvGrpSpPr/>
              <p:nvPr/>
            </p:nvGrpSpPr>
            <p:grpSpPr>
              <a:xfrm>
                <a:off x="3803608" y="4163398"/>
                <a:ext cx="8594632" cy="1101904"/>
                <a:chOff x="7585705" y="2835276"/>
                <a:chExt cx="3831971" cy="1101904"/>
              </a:xfrm>
            </p:grpSpPr>
            <p:sp>
              <p:nvSpPr>
                <p:cNvPr id="126" name="TextBox 32">
                  <a:extLst>
                    <a:ext uri="{FF2B5EF4-FFF2-40B4-BE49-F238E27FC236}">
                      <a16:creationId xmlns:a16="http://schemas.microsoft.com/office/drawing/2014/main" id="{B93DA2AC-CECE-46CB-8595-67C6E57A92A2}"/>
                    </a:ext>
                  </a:extLst>
                </p:cNvPr>
                <p:cNvSpPr txBox="1"/>
                <p:nvPr/>
              </p:nvSpPr>
              <p:spPr>
                <a:xfrm>
                  <a:off x="7602799" y="3692477"/>
                  <a:ext cx="3814877" cy="2447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ko-KR" altLang="en-US" sz="1200" dirty="0">
                    <a:solidFill>
                      <a:schemeClr val="accent2">
                        <a:lumMod val="50000"/>
                      </a:schemeClr>
                    </a:solidFill>
                    <a:latin typeface="新細明體" panose="02020500000000000000" pitchFamily="18" charset="-120"/>
                    <a:cs typeface="Arial" pitchFamily="34" charset="0"/>
                  </a:endParaRPr>
                </a:p>
              </p:txBody>
            </p:sp>
            <p:sp>
              <p:nvSpPr>
                <p:cNvPr id="127" name="TextBox 33">
                  <a:extLst>
                    <a:ext uri="{FF2B5EF4-FFF2-40B4-BE49-F238E27FC236}">
                      <a16:creationId xmlns:a16="http://schemas.microsoft.com/office/drawing/2014/main" id="{157BFF13-37DA-4B88-9B4B-8D7D90ED68D0}"/>
                    </a:ext>
                  </a:extLst>
                </p:cNvPr>
                <p:cNvSpPr txBox="1"/>
                <p:nvPr/>
              </p:nvSpPr>
              <p:spPr>
                <a:xfrm>
                  <a:off x="7585705" y="2835276"/>
                  <a:ext cx="3661994" cy="489406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zh-TW" altLang="en-US" sz="3000" b="1" dirty="0">
                      <a:solidFill>
                        <a:schemeClr val="accent2">
                          <a:lumMod val="50000"/>
                        </a:schemeClr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  <a:cs typeface="Arial" pitchFamily="34" charset="0"/>
                    </a:rPr>
                    <a:t>活動目的</a:t>
                  </a:r>
                  <a:endParaRPr lang="ko-KR" altLang="en-US" sz="3000" b="1" dirty="0">
                    <a:solidFill>
                      <a:schemeClr val="accent2">
                        <a:lumMod val="50000"/>
                      </a:schemeClr>
                    </a:solidFill>
                    <a:latin typeface="新細明體" panose="02020500000000000000" pitchFamily="18" charset="-12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34" name="TextBox 36">
              <a:extLst>
                <a:ext uri="{FF2B5EF4-FFF2-40B4-BE49-F238E27FC236}">
                  <a16:creationId xmlns:a16="http://schemas.microsoft.com/office/drawing/2014/main" id="{5E2C3342-1B32-44AE-B029-5FECF545AEA5}"/>
                </a:ext>
              </a:extLst>
            </p:cNvPr>
            <p:cNvSpPr txBox="1"/>
            <p:nvPr/>
          </p:nvSpPr>
          <p:spPr>
            <a:xfrm>
              <a:off x="3950691" y="4478309"/>
              <a:ext cx="7838534" cy="2298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訓練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住客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的專注力及認知能力</a:t>
              </a:r>
              <a:endParaRPr lang="en-US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提高滿足感</a:t>
              </a:r>
              <a:endParaRPr lang="en-US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HK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抒發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感情</a:t>
              </a:r>
              <a:endParaRPr lang="en-US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>
                <a:lnSpc>
                  <a:spcPct val="150000"/>
                </a:lnSpc>
              </a:pPr>
              <a:endParaRPr lang="en-US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929046" y="1556829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對象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22537" y="2116152"/>
            <a:ext cx="4121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至少能單手活動的住客</a:t>
            </a:r>
            <a:endParaRPr lang="ko-KR" altLang="en-US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pic>
        <p:nvPicPr>
          <p:cNvPr id="23" name="圖片 22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25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9BCE01AF-5ADC-03D6-4457-FC3A0626D30B}"/>
              </a:ext>
            </a:extLst>
          </p:cNvPr>
          <p:cNvSpPr txBox="1"/>
          <p:nvPr/>
        </p:nvSpPr>
        <p:spPr>
          <a:xfrm>
            <a:off x="9080806" y="749254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建議活動四</a:t>
            </a:r>
            <a:endParaRPr lang="ko-KR" altLang="en-US" sz="3200" b="1" dirty="0">
              <a:solidFill>
                <a:schemeClr val="bg1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0220637C-817D-8840-6259-6028FBFF505E}"/>
              </a:ext>
            </a:extLst>
          </p:cNvPr>
          <p:cNvSpPr/>
          <p:nvPr/>
        </p:nvSpPr>
        <p:spPr>
          <a:xfrm>
            <a:off x="4391137" y="1644022"/>
            <a:ext cx="447472" cy="4474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065B150F-F189-71C7-FD8E-930702398E75}"/>
              </a:ext>
            </a:extLst>
          </p:cNvPr>
          <p:cNvSpPr/>
          <p:nvPr/>
        </p:nvSpPr>
        <p:spPr>
          <a:xfrm>
            <a:off x="4391137" y="3337401"/>
            <a:ext cx="447438" cy="458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2905D90-4BDF-EBA3-4B62-9D43FEC30400}"/>
              </a:ext>
            </a:extLst>
          </p:cNvPr>
          <p:cNvSpPr txBox="1"/>
          <p:nvPr/>
        </p:nvSpPr>
        <p:spPr>
          <a:xfrm>
            <a:off x="137160" y="6379899"/>
            <a:ext cx="46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13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654B7BC-FB96-F99E-CC76-F695D494B16F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7" y="3616942"/>
            <a:ext cx="2667028" cy="2334576"/>
          </a:xfrm>
          <a:prstGeom prst="rect">
            <a:avLst/>
          </a:prstGeom>
        </p:spPr>
      </p:pic>
      <p:sp>
        <p:nvSpPr>
          <p:cNvPr id="13" name="心形 12"/>
          <p:cNvSpPr/>
          <p:nvPr/>
        </p:nvSpPr>
        <p:spPr>
          <a:xfrm>
            <a:off x="607056" y="3522462"/>
            <a:ext cx="2659019" cy="2283724"/>
          </a:xfrm>
          <a:prstGeom prst="hear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38FB9E7-6B47-C985-FC87-D98297A84D0A}"/>
              </a:ext>
            </a:extLst>
          </p:cNvPr>
          <p:cNvSpPr txBox="1">
            <a:spLocks/>
          </p:cNvSpPr>
          <p:nvPr/>
        </p:nvSpPr>
        <p:spPr>
          <a:xfrm>
            <a:off x="3669461" y="599626"/>
            <a:ext cx="9217024" cy="61419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>
                <a:solidFill>
                  <a:srgbClr val="005A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畫畫表心聲</a:t>
            </a:r>
            <a:endParaRPr lang="en-US" sz="4400" b="1" dirty="0">
              <a:solidFill>
                <a:srgbClr val="005A9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39" y="47016"/>
            <a:ext cx="1458409" cy="14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32">
            <a:extLst>
              <a:ext uri="{FF2B5EF4-FFF2-40B4-BE49-F238E27FC236}">
                <a16:creationId xmlns:a16="http://schemas.microsoft.com/office/drawing/2014/main" id="{B93DA2AC-CECE-46CB-8595-67C6E57A92A2}"/>
              </a:ext>
            </a:extLst>
          </p:cNvPr>
          <p:cNvSpPr txBox="1"/>
          <p:nvPr/>
        </p:nvSpPr>
        <p:spPr>
          <a:xfrm>
            <a:off x="4673270" y="6102067"/>
            <a:ext cx="8556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pic>
        <p:nvPicPr>
          <p:cNvPr id="15" name="圖片 14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16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596137F2-A458-F0BE-10E1-5DB563044C48}"/>
              </a:ext>
            </a:extLst>
          </p:cNvPr>
          <p:cNvSpPr txBox="1"/>
          <p:nvPr/>
        </p:nvSpPr>
        <p:spPr>
          <a:xfrm>
            <a:off x="9080806" y="749254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建議活動四</a:t>
            </a:r>
            <a:endParaRPr lang="ko-KR" altLang="en-US" sz="3200" b="1" dirty="0">
              <a:solidFill>
                <a:schemeClr val="bg1"/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C3F9AB7-4050-4D2E-83C4-949EEA5831B2}"/>
              </a:ext>
            </a:extLst>
          </p:cNvPr>
          <p:cNvSpPr txBox="1"/>
          <p:nvPr/>
        </p:nvSpPr>
        <p:spPr>
          <a:xfrm>
            <a:off x="137160" y="6379899"/>
            <a:ext cx="46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14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62800" y="1392988"/>
            <a:ext cx="8109930" cy="394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活動方法</a:t>
            </a:r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派發圖畫填色紙一張和</a:t>
            </a:r>
            <a:r>
              <a:rPr lang="zh-HK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木顏色</a:t>
            </a:r>
            <a:endParaRPr lang="en-US" altLang="zh-HK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</a:t>
            </a:r>
            <a:r>
              <a:rPr lang="zh-HK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應按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圖畫上的</a:t>
            </a:r>
            <a:r>
              <a:rPr lang="zh-HK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建議塗上相應的顏色</a:t>
            </a:r>
            <a:endParaRPr lang="en-US" altLang="zh-HK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完成後，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鼓勵住客寫上自己姓名及心聲於畫紙上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每次安老院護老者可抽幾張心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聲紙用廣播讀出</a:t>
            </a:r>
            <a:endParaRPr lang="en-HK" altLang="zh-TW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作品可貼在床櫃上、壁佈等欣賞或日後送給家人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D53316D-40A9-BBA0-2C44-41F5CB93150A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D014968-8D0C-DB15-201A-14CD684662D6}"/>
              </a:ext>
            </a:extLst>
          </p:cNvPr>
          <p:cNvSpPr txBox="1">
            <a:spLocks/>
          </p:cNvSpPr>
          <p:nvPr/>
        </p:nvSpPr>
        <p:spPr>
          <a:xfrm>
            <a:off x="3669461" y="599626"/>
            <a:ext cx="9217024" cy="61419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>
                <a:solidFill>
                  <a:srgbClr val="005A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畫畫表心聲</a:t>
            </a:r>
            <a:endParaRPr lang="en-US" sz="4400" b="1" dirty="0">
              <a:solidFill>
                <a:srgbClr val="005A9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AB996013-409B-8AE6-19C7-B56821C8E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39" y="47016"/>
            <a:ext cx="1458409" cy="1458409"/>
          </a:xfrm>
          <a:prstGeom prst="rect">
            <a:avLst/>
          </a:prstGeom>
        </p:spPr>
      </p:pic>
      <p:sp>
        <p:nvSpPr>
          <p:cNvPr id="23" name="Oval 17">
            <a:extLst>
              <a:ext uri="{FF2B5EF4-FFF2-40B4-BE49-F238E27FC236}">
                <a16:creationId xmlns:a16="http://schemas.microsoft.com/office/drawing/2014/main" id="{D1C975BE-6947-3287-B0DC-771F549154C8}"/>
              </a:ext>
            </a:extLst>
          </p:cNvPr>
          <p:cNvSpPr/>
          <p:nvPr/>
        </p:nvSpPr>
        <p:spPr>
          <a:xfrm>
            <a:off x="3502192" y="1599533"/>
            <a:ext cx="447472" cy="447472"/>
          </a:xfrm>
          <a:prstGeom prst="ellipse">
            <a:avLst/>
          </a:prstGeom>
          <a:solidFill>
            <a:srgbClr val="F07624"/>
          </a:solidFill>
          <a:ln>
            <a:solidFill>
              <a:srgbClr val="F07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A3CC2E22-EBBD-24C4-CFE3-BAEC9A18B6A4}"/>
              </a:ext>
            </a:extLst>
          </p:cNvPr>
          <p:cNvSpPr>
            <a:spLocks noChangeAspect="1"/>
          </p:cNvSpPr>
          <p:nvPr/>
        </p:nvSpPr>
        <p:spPr>
          <a:xfrm>
            <a:off x="481987" y="4988791"/>
            <a:ext cx="351969" cy="351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FFFB60-F0E5-516A-4914-98E3B3D64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7" y="3616942"/>
            <a:ext cx="2667028" cy="2334576"/>
          </a:xfrm>
          <a:prstGeom prst="rect">
            <a:avLst/>
          </a:prstGeom>
        </p:spPr>
      </p:pic>
      <p:sp>
        <p:nvSpPr>
          <p:cNvPr id="4" name="心形 3">
            <a:extLst>
              <a:ext uri="{FF2B5EF4-FFF2-40B4-BE49-F238E27FC236}">
                <a16:creationId xmlns:a16="http://schemas.microsoft.com/office/drawing/2014/main" id="{D37EA862-08C9-E7E1-16BE-A0323E82BA39}"/>
              </a:ext>
            </a:extLst>
          </p:cNvPr>
          <p:cNvSpPr/>
          <p:nvPr/>
        </p:nvSpPr>
        <p:spPr>
          <a:xfrm>
            <a:off x="607056" y="3522462"/>
            <a:ext cx="2659019" cy="2283724"/>
          </a:xfrm>
          <a:prstGeom prst="hear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992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3">
            <a:extLst>
              <a:ext uri="{FF2B5EF4-FFF2-40B4-BE49-F238E27FC236}">
                <a16:creationId xmlns:a16="http://schemas.microsoft.com/office/drawing/2014/main" id="{AEFC9649-3BF8-4CB5-BAF7-5160A18C519F}"/>
              </a:ext>
            </a:extLst>
          </p:cNvPr>
          <p:cNvSpPr>
            <a:spLocks noChangeAspect="1"/>
          </p:cNvSpPr>
          <p:nvPr/>
        </p:nvSpPr>
        <p:spPr>
          <a:xfrm>
            <a:off x="263734" y="400118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26" name="TextBox 32">
            <a:extLst>
              <a:ext uri="{FF2B5EF4-FFF2-40B4-BE49-F238E27FC236}">
                <a16:creationId xmlns:a16="http://schemas.microsoft.com/office/drawing/2014/main" id="{B93DA2AC-CECE-46CB-8595-67C6E57A92A2}"/>
              </a:ext>
            </a:extLst>
          </p:cNvPr>
          <p:cNvSpPr txBox="1"/>
          <p:nvPr/>
        </p:nvSpPr>
        <p:spPr>
          <a:xfrm>
            <a:off x="854694" y="4767435"/>
            <a:ext cx="8556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200" dirty="0">
              <a:cs typeface="Arial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298" y="3589887"/>
            <a:ext cx="2266201" cy="1983714"/>
          </a:xfrm>
          <a:prstGeom prst="rect">
            <a:avLst/>
          </a:prstGeom>
        </p:spPr>
      </p:pic>
      <p:sp>
        <p:nvSpPr>
          <p:cNvPr id="32" name="心形 31"/>
          <p:cNvSpPr/>
          <p:nvPr/>
        </p:nvSpPr>
        <p:spPr>
          <a:xfrm>
            <a:off x="9775210" y="3589887"/>
            <a:ext cx="2199289" cy="2078194"/>
          </a:xfrm>
          <a:prstGeom prst="hear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26" name="圖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" y="2316783"/>
            <a:ext cx="2449853" cy="32740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01" y="2308725"/>
            <a:ext cx="2421716" cy="32659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 descr="DH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971" y="5231351"/>
            <a:ext cx="2267744" cy="280156"/>
          </a:xfrm>
          <a:prstGeom prst="rect">
            <a:avLst/>
          </a:prstGeom>
        </p:spPr>
      </p:pic>
      <p:pic>
        <p:nvPicPr>
          <p:cNvPr id="21" name="圖片 20" descr="DH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1756" y="5231351"/>
            <a:ext cx="2267744" cy="280156"/>
          </a:xfrm>
          <a:prstGeom prst="rect">
            <a:avLst/>
          </a:prstGeom>
        </p:spPr>
      </p:pic>
      <p:pic>
        <p:nvPicPr>
          <p:cNvPr id="22" name="圖片 21" descr="DH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8523" y="6398333"/>
            <a:ext cx="3125737" cy="386152"/>
          </a:xfrm>
          <a:prstGeom prst="rect">
            <a:avLst/>
          </a:prstGeom>
        </p:spPr>
      </p:pic>
      <p:sp>
        <p:nvSpPr>
          <p:cNvPr id="23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3460" y="5649441"/>
            <a:ext cx="27071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圖中為一隻菠蘿，長者需要按指示</a:t>
            </a:r>
            <a:r>
              <a:rPr lang="zh-HK" altLang="en-US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塗上相應的顏色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，包括黃、藍和綠色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)</a:t>
            </a:r>
            <a:endParaRPr lang="en-US" altLang="zh-HK" sz="12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925449" y="5649440"/>
            <a:ext cx="3541514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圖中為一隻貓頭鷹，長者需要按指示</a:t>
            </a:r>
            <a:r>
              <a:rPr lang="zh-HK" altLang="en-US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塗上相應的顏色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，包括橙、紅、藍、黃、黑、紫、啡和綠色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)</a:t>
            </a:r>
            <a:endParaRPr lang="en-US" altLang="zh-HK" sz="12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9" name="TextBox 42">
            <a:extLst>
              <a:ext uri="{FF2B5EF4-FFF2-40B4-BE49-F238E27FC236}">
                <a16:creationId xmlns:a16="http://schemas.microsoft.com/office/drawing/2014/main" id="{F65D611A-A3B7-AE4D-8515-3DD5E58D1A4A}"/>
              </a:ext>
            </a:extLst>
          </p:cNvPr>
          <p:cNvSpPr txBox="1"/>
          <p:nvPr/>
        </p:nvSpPr>
        <p:spPr>
          <a:xfrm>
            <a:off x="9080806" y="749254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建議活動四</a:t>
            </a:r>
            <a:endParaRPr lang="ko-KR" altLang="en-US" sz="3200" b="1" dirty="0">
              <a:solidFill>
                <a:schemeClr val="bg1"/>
              </a:solidFill>
              <a:latin typeface="新細明體" panose="02020500000000000000" pitchFamily="18" charset="-120"/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000E7DEE-584F-EF87-14DA-ECD52479831E}"/>
              </a:ext>
            </a:extLst>
          </p:cNvPr>
          <p:cNvSpPr/>
          <p:nvPr/>
        </p:nvSpPr>
        <p:spPr>
          <a:xfrm>
            <a:off x="427961" y="1346712"/>
            <a:ext cx="447472" cy="447472"/>
          </a:xfrm>
          <a:prstGeom prst="ellipse">
            <a:avLst/>
          </a:prstGeom>
          <a:solidFill>
            <a:srgbClr val="E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4B882C2-6933-FDD1-A01C-6A60A0DA8A61}"/>
              </a:ext>
            </a:extLst>
          </p:cNvPr>
          <p:cNvSpPr txBox="1"/>
          <p:nvPr/>
        </p:nvSpPr>
        <p:spPr>
          <a:xfrm>
            <a:off x="137160" y="6379899"/>
            <a:ext cx="46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15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7A92D06-CB27-601E-E5AC-1CBDAADDFA82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C847363-F556-77E6-85AC-91E6DED8287A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E96C4D45-70A5-F20D-C730-5A08FDF1129C}"/>
              </a:ext>
            </a:extLst>
          </p:cNvPr>
          <p:cNvSpPr txBox="1">
            <a:spLocks/>
          </p:cNvSpPr>
          <p:nvPr/>
        </p:nvSpPr>
        <p:spPr>
          <a:xfrm>
            <a:off x="3735986" y="351988"/>
            <a:ext cx="9217024" cy="61419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>
                <a:solidFill>
                  <a:srgbClr val="005A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畫畫表心聲</a:t>
            </a:r>
            <a:endParaRPr lang="en-US" sz="4400" b="1" dirty="0">
              <a:solidFill>
                <a:srgbClr val="005A9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75579DC7-B845-949C-A70D-5D78989069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61" y="-4524"/>
            <a:ext cx="1458409" cy="145840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E234090-2C95-4AE4-AC60-2F70B3911184}"/>
              </a:ext>
            </a:extLst>
          </p:cNvPr>
          <p:cNvSpPr txBox="1"/>
          <p:nvPr/>
        </p:nvSpPr>
        <p:spPr>
          <a:xfrm>
            <a:off x="1321843" y="1699775"/>
            <a:ext cx="8921492" cy="622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用不同圖案圖畫紙</a:t>
            </a:r>
            <a:r>
              <a:rPr lang="en-US" altLang="zh-TW" sz="26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(</a:t>
            </a:r>
            <a:r>
              <a:rPr lang="zh-HK" altLang="en-US" sz="26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可使用</a:t>
            </a:r>
            <a:r>
              <a:rPr lang="zh-HK" altLang="en-US" sz="26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衞</a:t>
            </a:r>
            <a:r>
              <a:rPr lang="zh-TW" altLang="en-US" sz="26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生署提供填色圖畫紙</a:t>
            </a:r>
            <a:r>
              <a:rPr lang="en-US" altLang="zh-TW" sz="26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)</a:t>
            </a:r>
            <a:r>
              <a:rPr lang="zh-HK" altLang="en-US" sz="26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及木顏色</a:t>
            </a:r>
            <a:endParaRPr lang="zh-HK" altLang="en-US" sz="19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0" name="圖片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32" y="2318690"/>
            <a:ext cx="2397698" cy="32901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圖片 30" descr="DH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4694" y="5213881"/>
            <a:ext cx="2267744" cy="280156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2867689" y="5630514"/>
            <a:ext cx="2944671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圖中顯示數隻新年桔和葉，長者需要按指示</a:t>
            </a:r>
            <a:r>
              <a:rPr lang="zh-HK" altLang="en-US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塗上相應的顏色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，包括橙、紅和綠色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)</a:t>
            </a:r>
            <a:endParaRPr lang="en-US" altLang="zh-HK" sz="12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C552E4F0-D294-D8B5-7A50-A74C4CCAEFA1}"/>
              </a:ext>
            </a:extLst>
          </p:cNvPr>
          <p:cNvSpPr txBox="1"/>
          <p:nvPr/>
        </p:nvSpPr>
        <p:spPr>
          <a:xfrm>
            <a:off x="720934" y="6014248"/>
            <a:ext cx="9876091" cy="802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en-US" sz="1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  程度一</a:t>
            </a:r>
            <a:r>
              <a:rPr lang="en-US" altLang="zh-HK" sz="1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		                                 </a:t>
            </a:r>
            <a:r>
              <a:rPr lang="zh-HK" altLang="en-US" sz="1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程度二</a:t>
            </a:r>
            <a:r>
              <a:rPr lang="en-US" altLang="zh-HK" sz="1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		                        </a:t>
            </a:r>
            <a:r>
              <a:rPr lang="zh-HK" altLang="en-US" sz="1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程度三</a:t>
            </a:r>
            <a:endParaRPr lang="en-US" altLang="zh-HK" sz="14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HK" altLang="zh-TW" sz="19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**</a:t>
            </a:r>
            <a:r>
              <a:rPr lang="zh-HK" altLang="en-US" sz="19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按住客能力派發，程度一最簡單，程度三最複雜</a:t>
            </a:r>
            <a:r>
              <a:rPr lang="en-HK" altLang="zh-HK" sz="19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**</a:t>
            </a:r>
            <a:endParaRPr lang="zh-HK" altLang="en-US" sz="19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88CBE283-8E56-410E-A6BD-ED643AC538BD}"/>
              </a:ext>
            </a:extLst>
          </p:cNvPr>
          <p:cNvSpPr txBox="1"/>
          <p:nvPr/>
        </p:nvSpPr>
        <p:spPr>
          <a:xfrm>
            <a:off x="942700" y="1301064"/>
            <a:ext cx="1855185" cy="51999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所需物資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9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645071" y="1161477"/>
            <a:ext cx="9003765" cy="3255332"/>
            <a:chOff x="3394474" y="4561205"/>
            <a:chExt cx="9003765" cy="2535515"/>
          </a:xfrm>
        </p:grpSpPr>
        <p:grpSp>
          <p:nvGrpSpPr>
            <p:cNvPr id="2" name="群組 1"/>
            <p:cNvGrpSpPr/>
            <p:nvPr/>
          </p:nvGrpSpPr>
          <p:grpSpPr>
            <a:xfrm>
              <a:off x="3394474" y="5020599"/>
              <a:ext cx="9003765" cy="2076121"/>
              <a:chOff x="3394474" y="5020599"/>
              <a:chExt cx="9003765" cy="2076121"/>
            </a:xfrm>
          </p:grpSpPr>
          <p:sp>
            <p:nvSpPr>
              <p:cNvPr id="71" name="TextBox 18">
                <a:extLst>
                  <a:ext uri="{FF2B5EF4-FFF2-40B4-BE49-F238E27FC236}">
                    <a16:creationId xmlns:a16="http://schemas.microsoft.com/office/drawing/2014/main" id="{1AEF8B2B-75B4-489F-AB1A-D09452094E98}"/>
                  </a:ext>
                </a:extLst>
              </p:cNvPr>
              <p:cNvSpPr txBox="1"/>
              <p:nvPr/>
            </p:nvSpPr>
            <p:spPr>
              <a:xfrm>
                <a:off x="3714509" y="6187201"/>
                <a:ext cx="8180120" cy="588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dirty="0">
                    <a:solidFill>
                      <a:schemeClr val="bg1"/>
                    </a:solidFill>
                    <a:cs typeface="Arial" pitchFamily="34" charset="0"/>
                  </a:rPr>
                  <a:t>注意事項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117" name="群組 116"/>
              <p:cNvGrpSpPr/>
              <p:nvPr/>
            </p:nvGrpSpPr>
            <p:grpSpPr>
              <a:xfrm>
                <a:off x="3394474" y="5020599"/>
                <a:ext cx="9003765" cy="2076121"/>
                <a:chOff x="2985031" y="5118651"/>
                <a:chExt cx="9003765" cy="2076121"/>
              </a:xfrm>
            </p:grpSpPr>
            <p:sp>
              <p:nvSpPr>
                <p:cNvPr id="126" name="TextBox 32">
                  <a:extLst>
                    <a:ext uri="{FF2B5EF4-FFF2-40B4-BE49-F238E27FC236}">
                      <a16:creationId xmlns:a16="http://schemas.microsoft.com/office/drawing/2014/main" id="{B93DA2AC-CECE-46CB-8595-67C6E57A92A2}"/>
                    </a:ext>
                  </a:extLst>
                </p:cNvPr>
                <p:cNvSpPr txBox="1"/>
                <p:nvPr/>
              </p:nvSpPr>
              <p:spPr>
                <a:xfrm>
                  <a:off x="3432504" y="5118651"/>
                  <a:ext cx="85562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ko-KR" altLang="en-US" sz="1200" dirty="0">
                    <a:cs typeface="Arial" pitchFamily="34" charset="0"/>
                  </a:endParaRPr>
                </a:p>
              </p:txBody>
            </p:sp>
            <p:grpSp>
              <p:nvGrpSpPr>
                <p:cNvPr id="123" name="Group 35">
                  <a:extLst>
                    <a:ext uri="{FF2B5EF4-FFF2-40B4-BE49-F238E27FC236}">
                      <a16:creationId xmlns:a16="http://schemas.microsoft.com/office/drawing/2014/main" id="{93E2DC39-5B60-4F34-8023-B0E9596FDCF1}"/>
                    </a:ext>
                  </a:extLst>
                </p:cNvPr>
                <p:cNvGrpSpPr/>
                <p:nvPr/>
              </p:nvGrpSpPr>
              <p:grpSpPr>
                <a:xfrm>
                  <a:off x="2985031" y="5873708"/>
                  <a:ext cx="8947742" cy="1321064"/>
                  <a:chOff x="7413479" y="3073497"/>
                  <a:chExt cx="3785673" cy="1321064"/>
                </a:xfrm>
              </p:grpSpPr>
              <p:sp>
                <p:nvSpPr>
                  <p:cNvPr id="124" name="TextBox 36">
                    <a:extLst>
                      <a:ext uri="{FF2B5EF4-FFF2-40B4-BE49-F238E27FC236}">
                        <a16:creationId xmlns:a16="http://schemas.microsoft.com/office/drawing/2014/main" id="{5E2C3342-1B32-44AE-B029-5FECF545AEA5}"/>
                      </a:ext>
                    </a:extLst>
                  </p:cNvPr>
                  <p:cNvSpPr txBox="1"/>
                  <p:nvPr/>
                </p:nvSpPr>
                <p:spPr>
                  <a:xfrm>
                    <a:off x="7413479" y="3651425"/>
                    <a:ext cx="3596305" cy="7431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rPr>
                      <a:t>    按住客的興趣和能力派發不同程度的圖畫</a:t>
                    </a:r>
                    <a:endParaRPr lang="en-HK" altLang="zh-TW" sz="2800" dirty="0">
                      <a:solidFill>
                        <a:schemeClr val="accent2">
                          <a:lumMod val="50000"/>
                        </a:schemeClr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</a:endParaRPr>
                  </a:p>
                  <a:p>
                    <a:endParaRPr lang="en-US" altLang="zh-TW" sz="2800" dirty="0">
                      <a:solidFill>
                        <a:schemeClr val="accent2">
                          <a:lumMod val="50000"/>
                        </a:schemeClr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5" name="TextBox 37">
                    <a:extLst>
                      <a:ext uri="{FF2B5EF4-FFF2-40B4-BE49-F238E27FC236}">
                        <a16:creationId xmlns:a16="http://schemas.microsoft.com/office/drawing/2014/main" id="{71B8C159-75C2-4351-9103-FA348CDF4C95}"/>
                      </a:ext>
                    </a:extLst>
                  </p:cNvPr>
                  <p:cNvSpPr txBox="1"/>
                  <p:nvPr/>
                </p:nvSpPr>
                <p:spPr>
                  <a:xfrm>
                    <a:off x="7537158" y="3073497"/>
                    <a:ext cx="3661994" cy="431498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zh-TW" altLang="en-US" sz="3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itchFamily="34" charset="0"/>
                      </a:rPr>
                      <a:t>注意事項</a:t>
                    </a:r>
                    <a:endParaRPr lang="ko-KR" altLang="en-US" sz="3000" b="1" dirty="0">
                      <a:solidFill>
                        <a:schemeClr val="accent2">
                          <a:lumMod val="50000"/>
                        </a:schemeClr>
                      </a:solidFill>
                      <a:latin typeface="新細明體" panose="02020500000000000000" pitchFamily="18" charset="-12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134" name="TextBox 36">
              <a:extLst>
                <a:ext uri="{FF2B5EF4-FFF2-40B4-BE49-F238E27FC236}">
                  <a16:creationId xmlns:a16="http://schemas.microsoft.com/office/drawing/2014/main" id="{5E2C3342-1B32-44AE-B029-5FECF545AEA5}"/>
                </a:ext>
              </a:extLst>
            </p:cNvPr>
            <p:cNvSpPr txBox="1"/>
            <p:nvPr/>
          </p:nvSpPr>
          <p:spPr>
            <a:xfrm>
              <a:off x="3553535" y="4561205"/>
              <a:ext cx="8630556" cy="86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TW" sz="2200" dirty="0"/>
            </a:p>
            <a:p>
              <a:pPr>
                <a:lnSpc>
                  <a:spcPct val="150000"/>
                </a:lnSpc>
              </a:pPr>
              <a:endParaRPr lang="en-US" altLang="zh-TW" sz="2200" dirty="0"/>
            </a:p>
          </p:txBody>
        </p:sp>
      </p:grpSp>
      <p:pic>
        <p:nvPicPr>
          <p:cNvPr id="20" name="圖片 19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4770" y="6418840"/>
            <a:ext cx="3125737" cy="386152"/>
          </a:xfrm>
          <a:prstGeom prst="rect">
            <a:avLst/>
          </a:prstGeom>
        </p:spPr>
      </p:pic>
      <p:sp>
        <p:nvSpPr>
          <p:cNvPr id="21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17">
            <a:extLst>
              <a:ext uri="{FF2B5EF4-FFF2-40B4-BE49-F238E27FC236}">
                <a16:creationId xmlns:a16="http://schemas.microsoft.com/office/drawing/2014/main" id="{B42DB3C1-EFF6-FE0F-6D6E-45D5ACD93093}"/>
              </a:ext>
            </a:extLst>
          </p:cNvPr>
          <p:cNvSpPr/>
          <p:nvPr/>
        </p:nvSpPr>
        <p:spPr>
          <a:xfrm>
            <a:off x="4356660" y="2801609"/>
            <a:ext cx="447472" cy="447472"/>
          </a:xfrm>
          <a:prstGeom prst="ellipse">
            <a:avLst/>
          </a:prstGeom>
          <a:solidFill>
            <a:srgbClr val="00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D26C4C57-1436-EF4C-6FAA-830432CB1C40}"/>
              </a:ext>
            </a:extLst>
          </p:cNvPr>
          <p:cNvSpPr txBox="1"/>
          <p:nvPr/>
        </p:nvSpPr>
        <p:spPr>
          <a:xfrm>
            <a:off x="9080806" y="749254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建議活動四</a:t>
            </a:r>
            <a:endParaRPr lang="ko-KR" altLang="en-US" sz="3200" b="1" dirty="0">
              <a:solidFill>
                <a:schemeClr val="bg1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0E93E77-6A86-F9CA-6687-8FE462BE1E3F}"/>
              </a:ext>
            </a:extLst>
          </p:cNvPr>
          <p:cNvSpPr txBox="1"/>
          <p:nvPr/>
        </p:nvSpPr>
        <p:spPr>
          <a:xfrm>
            <a:off x="137160" y="6379899"/>
            <a:ext cx="46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16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5C4EE86-741C-E601-E902-B8413528D768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479275C-9CA8-7CD8-3043-780A176546B3}"/>
              </a:ext>
            </a:extLst>
          </p:cNvPr>
          <p:cNvSpPr txBox="1">
            <a:spLocks/>
          </p:cNvSpPr>
          <p:nvPr/>
        </p:nvSpPr>
        <p:spPr>
          <a:xfrm>
            <a:off x="3669461" y="599626"/>
            <a:ext cx="9217024" cy="61419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>
                <a:solidFill>
                  <a:srgbClr val="005A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畫畫表心聲</a:t>
            </a:r>
            <a:endParaRPr lang="en-US" sz="4400" b="1" dirty="0">
              <a:solidFill>
                <a:srgbClr val="005A9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F3CA126-E3E5-47EA-0EC2-179362852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39" y="47016"/>
            <a:ext cx="1458409" cy="1458409"/>
          </a:xfrm>
          <a:prstGeom prst="rect">
            <a:avLst/>
          </a:prstGeom>
        </p:spPr>
      </p:pic>
      <p:sp>
        <p:nvSpPr>
          <p:cNvPr id="5" name="Rectangle 13">
            <a:extLst>
              <a:ext uri="{FF2B5EF4-FFF2-40B4-BE49-F238E27FC236}">
                <a16:creationId xmlns:a16="http://schemas.microsoft.com/office/drawing/2014/main" id="{1C37F2F0-6C90-5A0C-B241-587C189CBC44}"/>
              </a:ext>
            </a:extLst>
          </p:cNvPr>
          <p:cNvSpPr>
            <a:spLocks noChangeAspect="1"/>
          </p:cNvSpPr>
          <p:nvPr/>
        </p:nvSpPr>
        <p:spPr>
          <a:xfrm>
            <a:off x="481987" y="4988791"/>
            <a:ext cx="351969" cy="351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CD59129-25C5-FDED-1B2D-FBC2E9186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7" y="3616942"/>
            <a:ext cx="2667028" cy="2334576"/>
          </a:xfrm>
          <a:prstGeom prst="rect">
            <a:avLst/>
          </a:prstGeom>
        </p:spPr>
      </p:pic>
      <p:sp>
        <p:nvSpPr>
          <p:cNvPr id="14" name="心形 13">
            <a:extLst>
              <a:ext uri="{FF2B5EF4-FFF2-40B4-BE49-F238E27FC236}">
                <a16:creationId xmlns:a16="http://schemas.microsoft.com/office/drawing/2014/main" id="{A7B7F05E-22C3-EEBF-D76C-2046574819F3}"/>
              </a:ext>
            </a:extLst>
          </p:cNvPr>
          <p:cNvSpPr/>
          <p:nvPr/>
        </p:nvSpPr>
        <p:spPr>
          <a:xfrm>
            <a:off x="607056" y="3522462"/>
            <a:ext cx="2659019" cy="2283724"/>
          </a:xfrm>
          <a:prstGeom prst="hear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150426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框架">
  <a:themeElements>
    <a:clrScheme name="自訂 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D3E8AB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寬螢幕</PresentationFormat>
  <Paragraphs>42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新細明體</vt:lpstr>
      <vt:lpstr>Aptos</vt:lpstr>
      <vt:lpstr>Arial</vt:lpstr>
      <vt:lpstr>Calibri</vt:lpstr>
      <vt:lpstr>Corbel</vt:lpstr>
      <vt:lpstr>Wingdings 2</vt:lpstr>
      <vt:lpstr>Contents Slide Master</vt:lpstr>
      <vt:lpstr>Section Break Slide Master</vt:lpstr>
      <vt:lpstr>框架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建議活動四：畫畫表心聲</dc:title>
  <dc:creator/>
  <cp:lastModifiedBy/>
  <cp:revision>358</cp:revision>
  <dcterms:created xsi:type="dcterms:W3CDTF">2020-01-20T05:08:25Z</dcterms:created>
  <dcterms:modified xsi:type="dcterms:W3CDTF">2026-05-29T06:18:33Z</dcterms:modified>
</cp:coreProperties>
</file>