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7" r:id="rId2"/>
    <p:sldId id="296" r:id="rId3"/>
    <p:sldId id="288" r:id="rId4"/>
    <p:sldId id="289" r:id="rId5"/>
    <p:sldId id="290" r:id="rId6"/>
    <p:sldId id="291" r:id="rId7"/>
    <p:sldId id="292" r:id="rId8"/>
    <p:sldId id="293" r:id="rId9"/>
    <p:sldId id="309" r:id="rId1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8355" autoAdjust="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96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7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42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86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69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09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132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032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79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2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189" indent="0" algn="ctr" rtl="0">
              <a:buNone/>
              <a:defRPr sz="2000"/>
            </a:lvl2pPr>
            <a:lvl3pPr marL="914377" indent="0" algn="ctr" rtl="0">
              <a:buNone/>
              <a:defRPr sz="1800"/>
            </a:lvl3pPr>
            <a:lvl4pPr marL="1371566" indent="0" algn="ctr" rtl="0">
              <a:buNone/>
              <a:defRPr sz="1600"/>
            </a:lvl4pPr>
            <a:lvl5pPr marL="1828754" indent="0" algn="ctr" rtl="0">
              <a:buNone/>
              <a:defRPr sz="1600"/>
            </a:lvl5pPr>
            <a:lvl6pPr marL="2285943" indent="0" algn="ctr" rtl="0">
              <a:buNone/>
              <a:defRPr sz="1600"/>
            </a:lvl6pPr>
            <a:lvl7pPr marL="2743131" indent="0" algn="ctr" rtl="0">
              <a:buNone/>
              <a:defRPr sz="1600"/>
            </a:lvl7pPr>
            <a:lvl8pPr marL="3200320" indent="0" algn="ctr" rtl="0">
              <a:buNone/>
              <a:defRPr sz="1600"/>
            </a:lvl8pPr>
            <a:lvl9pPr marL="3657509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6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91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2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91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2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7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7" y="781402"/>
            <a:ext cx="643339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2800"/>
            </a:lvl2pPr>
            <a:lvl3pPr marL="914377" indent="0" algn="l" rtl="0">
              <a:buNone/>
              <a:defRPr sz="2400"/>
            </a:lvl3pPr>
            <a:lvl4pPr marL="1371566" indent="0" algn="l" rtl="0">
              <a:buNone/>
              <a:defRPr sz="2000"/>
            </a:lvl4pPr>
            <a:lvl5pPr marL="1828754" indent="0" algn="l" rtl="0">
              <a:buNone/>
              <a:defRPr sz="2000"/>
            </a:lvl5pPr>
            <a:lvl6pPr marL="2285943" indent="0" algn="l" rtl="0">
              <a:buNone/>
              <a:defRPr sz="2000"/>
            </a:lvl6pPr>
            <a:lvl7pPr marL="2743131" indent="0" algn="l" rtl="0">
              <a:buNone/>
              <a:defRPr sz="2000"/>
            </a:lvl7pPr>
            <a:lvl8pPr marL="3200320" indent="0" algn="l" rtl="0">
              <a:buNone/>
              <a:defRPr sz="2000"/>
            </a:lvl8pPr>
            <a:lvl9pPr marL="3657509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5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2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4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10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41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70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7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12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63" indent="-347463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45" indent="-283457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3695" y="2236789"/>
            <a:ext cx="5429371" cy="2427901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8000" b="1" dirty="0">
                <a:sym typeface="Salesforce Sans"/>
              </a:rPr>
              <a:t>活力</a:t>
            </a:r>
            <a:r>
              <a:rPr lang="zh-TW" altLang="en-US" sz="8000" b="1" dirty="0" smtClean="0">
                <a:sym typeface="Salesforce Sans"/>
              </a:rPr>
              <a:t>健康操</a:t>
            </a:r>
            <a:r>
              <a:rPr lang="en-US" altLang="zh-TW" sz="8000" b="1" dirty="0" smtClean="0">
                <a:sym typeface="Salesforce Sans"/>
              </a:rPr>
              <a:t/>
            </a:r>
            <a:br>
              <a:rPr lang="en-US" altLang="zh-TW" sz="8000" b="1" dirty="0" smtClean="0">
                <a:sym typeface="Salesforce Sans"/>
              </a:rPr>
            </a:br>
            <a:r>
              <a:rPr lang="en-US" altLang="zh-HK" sz="8000" b="1" dirty="0">
                <a:sym typeface="Salesforce Sans"/>
              </a:rPr>
              <a:t>(</a:t>
            </a:r>
            <a:r>
              <a:rPr lang="zh-HK" altLang="en-US" sz="8000" b="1" dirty="0">
                <a:sym typeface="Salesforce Sans"/>
              </a:rPr>
              <a:t>初階版</a:t>
            </a:r>
            <a:r>
              <a:rPr lang="en-US" altLang="zh-HK" sz="8000" b="1" dirty="0">
                <a:sym typeface="Salesforce Sans"/>
              </a:rPr>
              <a:t>)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288216" y="1365739"/>
            <a:ext cx="3364523" cy="720969"/>
          </a:xfrm>
        </p:spPr>
        <p:txBody>
          <a:bodyPr rtlCol="0">
            <a:normAutofit lnSpcReduction="10000"/>
          </a:bodyPr>
          <a:lstStyle/>
          <a:p>
            <a:r>
              <a:rPr lang="zh-TW" altLang="en-US" sz="4400" b="1" dirty="0">
                <a:sym typeface="Salesforce Sans"/>
              </a:rPr>
              <a:t>運動</a:t>
            </a:r>
            <a:r>
              <a:rPr lang="zh-TW" altLang="en-US" sz="4400" b="1" dirty="0" smtClean="0">
                <a:sym typeface="Salesforce Sans"/>
              </a:rPr>
              <a:t>建議 </a:t>
            </a:r>
            <a:r>
              <a:rPr lang="en-US" altLang="zh-TW" sz="4400" b="1" dirty="0" smtClean="0">
                <a:sym typeface="Salesforce Sans"/>
              </a:rPr>
              <a:t>(3)</a:t>
            </a:r>
            <a:endParaRPr lang="zh-TW" altLang="en-US" sz="4400" b="1" dirty="0">
              <a:sym typeface="Salesforce San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2" name="矩形 11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9298201" y="2604482"/>
            <a:ext cx="1706371" cy="1950499"/>
            <a:chOff x="9266220" y="3481251"/>
            <a:chExt cx="1435882" cy="1655472"/>
          </a:xfrm>
        </p:grpSpPr>
        <p:sp>
          <p:nvSpPr>
            <p:cNvPr id="17" name="圓角矩形 16"/>
            <p:cNvSpPr/>
            <p:nvPr/>
          </p:nvSpPr>
          <p:spPr>
            <a:xfrm>
              <a:off x="9289681" y="3481251"/>
              <a:ext cx="1412421" cy="152106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6220" y="3535489"/>
              <a:ext cx="1348209" cy="1601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1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76351" y="445546"/>
            <a:ext cx="6769329" cy="855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 smtClean="0">
                <a:sym typeface="Salesforce Sans"/>
              </a:rPr>
              <a:t>活力</a:t>
            </a:r>
            <a:r>
              <a:rPr lang="zh-TW" altLang="en-US" sz="5400" b="1" dirty="0">
                <a:sym typeface="Salesforce Sans"/>
              </a:rPr>
              <a:t>健康</a:t>
            </a:r>
            <a:r>
              <a:rPr lang="zh-TW" altLang="en-US" sz="5400" b="1" dirty="0" smtClean="0">
                <a:sym typeface="Salesforce Sans"/>
              </a:rPr>
              <a:t>操 </a:t>
            </a:r>
            <a:r>
              <a:rPr lang="en-US" altLang="zh-TW" sz="5400" b="1" dirty="0" smtClean="0">
                <a:sym typeface="Salesforce Sans"/>
              </a:rPr>
              <a:t>(</a:t>
            </a:r>
            <a:r>
              <a:rPr lang="zh-HK" altLang="en-US" sz="5400" b="1" dirty="0">
                <a:sym typeface="Salesforce Sans"/>
              </a:rPr>
              <a:t>初</a:t>
            </a:r>
            <a:r>
              <a:rPr lang="zh-TW" altLang="en-US" sz="5400" b="1" dirty="0" smtClean="0">
                <a:sym typeface="Salesforce Sans"/>
              </a:rPr>
              <a:t>階</a:t>
            </a:r>
            <a:r>
              <a:rPr lang="zh-TW" altLang="en-US" sz="5400" b="1" dirty="0">
                <a:sym typeface="Salesforce Sans"/>
              </a:rPr>
              <a:t>版</a:t>
            </a:r>
            <a:r>
              <a:rPr lang="en-US" altLang="zh-TW" sz="5400" b="1" dirty="0" smtClean="0">
                <a:sym typeface="Salesforce Sans"/>
              </a:rPr>
              <a:t>)</a:t>
            </a:r>
            <a:endParaRPr lang="zh-TW" altLang="en-US" sz="5400" b="1" dirty="0">
              <a:sym typeface="Salesforce San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49234" y="1525667"/>
            <a:ext cx="2534218" cy="621323"/>
            <a:chOff x="1015391" y="1535723"/>
            <a:chExt cx="2625970" cy="621323"/>
          </a:xfrm>
        </p:grpSpPr>
        <p:sp>
          <p:nvSpPr>
            <p:cNvPr id="2" name="流程圖: 結束點 1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836007" y="1553996"/>
              <a:ext cx="1095616" cy="60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對象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949234" y="2543369"/>
            <a:ext cx="2534218" cy="621323"/>
            <a:chOff x="1015391" y="1535723"/>
            <a:chExt cx="2625970" cy="621323"/>
          </a:xfrm>
        </p:grpSpPr>
        <p:sp>
          <p:nvSpPr>
            <p:cNvPr id="11" name="流程圖: 結束點 10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435952" y="1553996"/>
              <a:ext cx="2205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運動功效</a:t>
              </a:r>
            </a:p>
          </p:txBody>
        </p:sp>
      </p:grpSp>
      <p:sp>
        <p:nvSpPr>
          <p:cNvPr id="13" name="內容預留位置 3"/>
          <p:cNvSpPr>
            <a:spLocks noGrp="1"/>
          </p:cNvSpPr>
          <p:nvPr>
            <p:ph sz="half" idx="1"/>
          </p:nvPr>
        </p:nvSpPr>
        <p:spPr>
          <a:xfrm>
            <a:off x="3685785" y="1522485"/>
            <a:ext cx="5614892" cy="1093970"/>
          </a:xfrm>
        </p:spPr>
        <p:txBody>
          <a:bodyPr rtlCol="0">
            <a:noAutofit/>
          </a:bodyPr>
          <a:lstStyle/>
          <a:p>
            <a:r>
              <a:rPr lang="zh-TW" altLang="en-US" sz="3200" b="1" dirty="0">
                <a:sym typeface="Salesforce Sans"/>
              </a:rPr>
              <a:t>能夠獨自安全步行的長者 </a:t>
            </a:r>
            <a:r>
              <a:rPr lang="en-US" altLang="zh-TW" sz="3200" b="1" dirty="0">
                <a:sym typeface="Salesforce Sans"/>
              </a:rPr>
              <a:t>(</a:t>
            </a:r>
            <a:r>
              <a:rPr lang="zh-TW" altLang="en-US" sz="3200" b="1" dirty="0">
                <a:sym typeface="Salesforce Sans"/>
              </a:rPr>
              <a:t>需扶著穩固有背椅</a:t>
            </a:r>
            <a:r>
              <a:rPr lang="zh-TW" altLang="en-US" sz="3200" b="1" dirty="0" smtClean="0">
                <a:sym typeface="Salesforce Sans"/>
              </a:rPr>
              <a:t>練習</a:t>
            </a:r>
            <a:r>
              <a:rPr lang="en-US" altLang="zh-TW" sz="3200" b="1" dirty="0" smtClean="0">
                <a:sym typeface="Salesforce Sans"/>
              </a:rPr>
              <a:t>)</a:t>
            </a:r>
            <a:endParaRPr lang="zh-TW" altLang="en-US" sz="3200" b="1" dirty="0">
              <a:sym typeface="Salesforce Sans"/>
            </a:endParaRPr>
          </a:p>
        </p:txBody>
      </p:sp>
      <p:sp>
        <p:nvSpPr>
          <p:cNvPr id="16" name="內容預留位置 3"/>
          <p:cNvSpPr>
            <a:spLocks noGrp="1"/>
          </p:cNvSpPr>
          <p:nvPr>
            <p:ph sz="half" idx="1"/>
          </p:nvPr>
        </p:nvSpPr>
        <p:spPr>
          <a:xfrm>
            <a:off x="3685782" y="2646822"/>
            <a:ext cx="6093621" cy="1279023"/>
          </a:xfrm>
        </p:spPr>
        <p:txBody>
          <a:bodyPr rtlCol="0">
            <a:noAutofit/>
          </a:bodyPr>
          <a:lstStyle/>
          <a:p>
            <a:pPr marL="441325" indent="-441325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ym typeface="Salesforce Sans"/>
              </a:rPr>
              <a:t>活動</a:t>
            </a:r>
            <a:r>
              <a:rPr lang="zh-TW" altLang="en-US" sz="3200" b="1" dirty="0">
                <a:sym typeface="Salesforce Sans"/>
              </a:rPr>
              <a:t>關節，強化</a:t>
            </a:r>
            <a:r>
              <a:rPr lang="zh-TW" altLang="en-US" sz="3200" b="1" dirty="0" smtClean="0">
                <a:sym typeface="Salesforce Sans"/>
              </a:rPr>
              <a:t>肌肉</a:t>
            </a:r>
            <a:endParaRPr lang="en-US" altLang="zh-TW" sz="3200" b="1" dirty="0">
              <a:sym typeface="Salesforce Sans"/>
            </a:endParaRPr>
          </a:p>
          <a:p>
            <a:pPr marL="441325" indent="-441325">
              <a:buFont typeface="Wingdings" panose="05000000000000000000" pitchFamily="2" charset="2"/>
              <a:buChar char="ü"/>
            </a:pPr>
            <a:r>
              <a:rPr lang="zh-TW" altLang="en-US" sz="3200" b="1" dirty="0">
                <a:sym typeface="Salesforce Sans"/>
              </a:rPr>
              <a:t>改善平衡、保持心肺</a:t>
            </a:r>
            <a:r>
              <a:rPr lang="zh-TW" altLang="en-US" sz="3200" b="1" dirty="0" smtClean="0">
                <a:sym typeface="Salesforce Sans"/>
              </a:rPr>
              <a:t>功能</a:t>
            </a:r>
            <a:endParaRPr lang="zh-TW" altLang="en-US" sz="3200" b="1" dirty="0">
              <a:sym typeface="Salesforce San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0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2</a:t>
            </a:fld>
            <a:endParaRPr lang="zh-TW" altLang="en-US" sz="1200" dirty="0"/>
          </a:p>
        </p:txBody>
      </p:sp>
      <p:sp>
        <p:nvSpPr>
          <p:cNvPr id="31" name="內容預留位置 3"/>
          <p:cNvSpPr>
            <a:spLocks noGrp="1"/>
          </p:cNvSpPr>
          <p:nvPr>
            <p:ph sz="half" idx="1"/>
          </p:nvPr>
        </p:nvSpPr>
        <p:spPr>
          <a:xfrm>
            <a:off x="3685783" y="4178035"/>
            <a:ext cx="6093621" cy="1798183"/>
          </a:xfrm>
        </p:spPr>
        <p:txBody>
          <a:bodyPr rtlCol="0">
            <a:noAutofit/>
          </a:bodyPr>
          <a:lstStyle/>
          <a:p>
            <a:r>
              <a:rPr lang="zh-TW" altLang="en-US" sz="3200" b="1" dirty="0">
                <a:sym typeface="Salesforce Sans"/>
              </a:rPr>
              <a:t>每天</a:t>
            </a:r>
            <a:r>
              <a:rPr lang="zh-TW" altLang="en-US" sz="3200" b="1" dirty="0" smtClean="0">
                <a:sym typeface="Salesforce Sans"/>
              </a:rPr>
              <a:t>進行 </a:t>
            </a:r>
            <a:r>
              <a:rPr lang="en-US" altLang="zh-TW" sz="3200" b="1" dirty="0" smtClean="0">
                <a:sym typeface="Salesforce Sans"/>
              </a:rPr>
              <a:t>1- 2 </a:t>
            </a:r>
            <a:r>
              <a:rPr lang="zh-HK" altLang="en-US" sz="3200" b="1" dirty="0" smtClean="0">
                <a:sym typeface="Salesforce Sans"/>
              </a:rPr>
              <a:t>次</a:t>
            </a:r>
            <a:endParaRPr lang="en-US" altLang="zh-HK" sz="3200" b="1" dirty="0" smtClean="0">
              <a:sym typeface="Salesforce Sans"/>
            </a:endParaRPr>
          </a:p>
          <a:p>
            <a:r>
              <a:rPr lang="zh-HK" altLang="en-US" sz="3200" b="1" dirty="0" smtClean="0">
                <a:sym typeface="Salesforce Sans"/>
              </a:rPr>
              <a:t>每</a:t>
            </a:r>
            <a:r>
              <a:rPr lang="zh-TW" altLang="en-US" sz="3200" b="1" dirty="0" smtClean="0">
                <a:sym typeface="Salesforce Sans"/>
              </a:rPr>
              <a:t>次</a:t>
            </a:r>
            <a:r>
              <a:rPr lang="zh-TW" altLang="en-US" sz="3200" b="1" dirty="0">
                <a:sym typeface="Salesforce Sans"/>
              </a:rPr>
              <a:t>重複整組</a:t>
            </a:r>
            <a:r>
              <a:rPr lang="zh-TW" altLang="en-US" sz="3200" b="1" dirty="0" smtClean="0">
                <a:sym typeface="Salesforce Sans"/>
              </a:rPr>
              <a:t>運動 </a:t>
            </a:r>
            <a:r>
              <a:rPr lang="en-US" altLang="zh-TW" sz="3200" b="1" dirty="0" smtClean="0">
                <a:sym typeface="Salesforce Sans"/>
              </a:rPr>
              <a:t>2 – 3 </a:t>
            </a:r>
            <a:r>
              <a:rPr lang="zh-TW" altLang="en-US" sz="3200" b="1" dirty="0" smtClean="0">
                <a:sym typeface="Salesforce Sans"/>
              </a:rPr>
              <a:t>次</a:t>
            </a:r>
            <a:r>
              <a:rPr lang="zh-TW" altLang="en-US" sz="3200" b="1" dirty="0">
                <a:sym typeface="Salesforce Sans"/>
              </a:rPr>
              <a:t>，</a:t>
            </a:r>
            <a:r>
              <a:rPr lang="zh-HK" altLang="en-US" sz="3200" b="1" dirty="0" smtClean="0">
                <a:sym typeface="Salesforce Sans"/>
              </a:rPr>
              <a:t>每個</a:t>
            </a:r>
            <a:r>
              <a:rPr lang="zh-TW" altLang="en-US" sz="3200" b="1" dirty="0">
                <a:sym typeface="Salesforce Sans"/>
              </a:rPr>
              <a:t>動作</a:t>
            </a:r>
            <a:r>
              <a:rPr lang="zh-TW" altLang="en-US" sz="3200" b="1" dirty="0" smtClean="0">
                <a:sym typeface="Salesforce Sans"/>
              </a:rPr>
              <a:t>做 </a:t>
            </a:r>
            <a:r>
              <a:rPr lang="en-US" altLang="zh-TW" sz="3200" b="1" dirty="0" smtClean="0">
                <a:sym typeface="Salesforce Sans"/>
              </a:rPr>
              <a:t>10 – 20 </a:t>
            </a:r>
            <a:r>
              <a:rPr lang="zh-HK" altLang="en-US" sz="3200" b="1" dirty="0" smtClean="0">
                <a:sym typeface="Salesforce Sans"/>
              </a:rPr>
              <a:t>下</a:t>
            </a:r>
            <a:endParaRPr lang="en-US" altLang="zh-HK" sz="3200" b="1" dirty="0" smtClean="0">
              <a:sym typeface="Salesforce Sans"/>
            </a:endParaRPr>
          </a:p>
          <a:p>
            <a:endParaRPr lang="zh-TW" altLang="en-US" sz="3200" b="1" dirty="0">
              <a:sym typeface="Salesforce Sans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54" name="矩形 53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56" name="圖片 5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grpSp>
        <p:nvGrpSpPr>
          <p:cNvPr id="67" name="群組 66"/>
          <p:cNvGrpSpPr/>
          <p:nvPr/>
        </p:nvGrpSpPr>
        <p:grpSpPr>
          <a:xfrm>
            <a:off x="949234" y="4178035"/>
            <a:ext cx="2503937" cy="598457"/>
            <a:chOff x="1015391" y="1535723"/>
            <a:chExt cx="2625971" cy="1095491"/>
          </a:xfrm>
        </p:grpSpPr>
        <p:sp>
          <p:nvSpPr>
            <p:cNvPr id="68" name="流程圖: 結束點 67"/>
            <p:cNvSpPr/>
            <p:nvPr/>
          </p:nvSpPr>
          <p:spPr>
            <a:xfrm>
              <a:off x="1015391" y="1535723"/>
              <a:ext cx="2625970" cy="1095491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1015392" y="1553996"/>
              <a:ext cx="2625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次數</a:t>
              </a:r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2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活力</a:t>
            </a:r>
            <a:r>
              <a:rPr lang="zh-TW" altLang="en-US" sz="4000" b="1" dirty="0" smtClean="0">
                <a:sym typeface="Salesforce Sans"/>
              </a:rPr>
              <a:t>健康操 </a:t>
            </a:r>
            <a:r>
              <a:rPr lang="en-US" altLang="zh-TW" sz="4000" b="1" dirty="0" smtClean="0">
                <a:sym typeface="Salesforce Sans"/>
              </a:rPr>
              <a:t>(1) - </a:t>
            </a:r>
            <a:r>
              <a:rPr lang="zh-HK" altLang="en-US" sz="4000" b="1" dirty="0">
                <a:sym typeface="Salesforce Sans"/>
              </a:rPr>
              <a:t>原地</a:t>
            </a:r>
            <a:r>
              <a:rPr lang="zh-HK" altLang="en-US" sz="4000" b="1" dirty="0" smtClean="0">
                <a:sym typeface="Salesforce Sans"/>
              </a:rPr>
              <a:t>踏步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726005" y="259177"/>
            <a:ext cx="4218387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、膝、足</a:t>
              </a:r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3588789" y="2983054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861730" y="2108237"/>
            <a:ext cx="4116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雙手扶穩固背椅，雙膝輪流向上提至大約臀部高度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 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3</a:t>
            </a:fld>
            <a:endParaRPr lang="zh-TW" altLang="en-US" sz="1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/>
          <a:stretch/>
        </p:blipFill>
        <p:spPr>
          <a:xfrm>
            <a:off x="494472" y="1454715"/>
            <a:ext cx="2862785" cy="41451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"/>
          <a:stretch/>
        </p:blipFill>
        <p:spPr>
          <a:xfrm>
            <a:off x="4652659" y="1448837"/>
            <a:ext cx="2826960" cy="4130579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861730" y="3936138"/>
            <a:ext cx="418091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HK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HK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髖部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有人造關節的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長者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提起膝部時，切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勿提高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至臀部或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zh-HK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7" name="矩形 16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95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活力健康操 </a:t>
            </a:r>
            <a:r>
              <a:rPr lang="en-US" altLang="zh-TW" sz="4000" b="1" dirty="0" smtClean="0">
                <a:sym typeface="Salesforce Sans"/>
              </a:rPr>
              <a:t>(2) - </a:t>
            </a:r>
            <a:r>
              <a:rPr lang="zh-HK" altLang="en-US" sz="4000" b="1" dirty="0" smtClean="0">
                <a:sym typeface="Salesforce Sans"/>
              </a:rPr>
              <a:t>側</a:t>
            </a:r>
            <a:r>
              <a:rPr lang="zh-HK" altLang="en-US" sz="4000" b="1" dirty="0">
                <a:sym typeface="Salesforce Sans"/>
              </a:rPr>
              <a:t>提</a:t>
            </a:r>
            <a:r>
              <a:rPr lang="zh-HK" altLang="en-US" sz="4000" b="1" dirty="0" smtClean="0">
                <a:sym typeface="Salesforce Sans"/>
              </a:rPr>
              <a:t>腿</a:t>
            </a:r>
            <a:endParaRPr lang="zh-TW" altLang="en-US" sz="4000" b="1" dirty="0">
              <a:sym typeface="Salesforce Sans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3299646" y="2710420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7575457" y="2710421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83386" y="5272916"/>
            <a:ext cx="2216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背部保持挺直，腰不要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擺動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4</a:t>
            </a:fld>
            <a:endParaRPr lang="zh-TW" altLang="en-US" sz="12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490693" y="5266261"/>
            <a:ext cx="7058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左腳向外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提起至雙腳距離一至兩呎，膝部要保持伸直及腳指向前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。於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最高位置保持五秒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右腳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向右邊重複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7772098" y="224275"/>
            <a:ext cx="4218387" cy="621323"/>
            <a:chOff x="6742689" y="537366"/>
            <a:chExt cx="4218387" cy="621323"/>
          </a:xfrm>
        </p:grpSpPr>
        <p:sp>
          <p:nvSpPr>
            <p:cNvPr id="17" name="流程圖: 結束點 16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、膝、足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2667" r="10304"/>
          <a:stretch/>
        </p:blipFill>
        <p:spPr>
          <a:xfrm>
            <a:off x="1174939" y="1108261"/>
            <a:ext cx="1690766" cy="40247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667" r="5817"/>
          <a:stretch/>
        </p:blipFill>
        <p:spPr>
          <a:xfrm>
            <a:off x="8787871" y="1106869"/>
            <a:ext cx="2683172" cy="402473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t="2701" r="6659"/>
          <a:stretch/>
        </p:blipFill>
        <p:spPr>
          <a:xfrm flipH="1">
            <a:off x="4597731" y="1108261"/>
            <a:ext cx="2683172" cy="4023344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20" name="矩形 19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1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活力健康操 </a:t>
            </a:r>
            <a:r>
              <a:rPr lang="en-US" altLang="zh-TW" sz="4000" b="1" dirty="0" smtClean="0">
                <a:sym typeface="Salesforce Sans"/>
              </a:rPr>
              <a:t>(3) - </a:t>
            </a:r>
            <a:r>
              <a:rPr lang="zh-HK" altLang="en-US" sz="4000" b="1" dirty="0">
                <a:sym typeface="Salesforce Sans"/>
              </a:rPr>
              <a:t>側身彎腰</a:t>
            </a:r>
            <a:endParaRPr lang="zh-TW" altLang="en-US" sz="4000" b="1" dirty="0">
              <a:sym typeface="Salesforce Sans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3299646" y="2710420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7575457" y="2710421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83386" y="5272916"/>
            <a:ext cx="2216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雙腳分開大約肩膊闊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5</a:t>
            </a:fld>
            <a:endParaRPr lang="zh-TW" altLang="en-US" sz="12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490693" y="5266261"/>
            <a:ext cx="7253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臀部及下肢保持不動，腰慢慢向右彎至左腰側有輕微拉緊，保持五秒，然後回復原位，再向左重複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7772098" y="224275"/>
            <a:ext cx="4218387" cy="621323"/>
            <a:chOff x="6742689" y="537366"/>
            <a:chExt cx="4218387" cy="621323"/>
          </a:xfrm>
        </p:grpSpPr>
        <p:sp>
          <p:nvSpPr>
            <p:cNvPr id="17" name="流程圖: 結束點 16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頸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、腰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、髖</a:t>
              </a:r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2667" r="10304"/>
          <a:stretch/>
        </p:blipFill>
        <p:spPr>
          <a:xfrm>
            <a:off x="1174703" y="1108261"/>
            <a:ext cx="1715984" cy="408476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t="6281" r="14731"/>
          <a:stretch/>
        </p:blipFill>
        <p:spPr>
          <a:xfrm>
            <a:off x="4761880" y="1099998"/>
            <a:ext cx="2183681" cy="40930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5528" r="11928"/>
          <a:stretch/>
        </p:blipFill>
        <p:spPr>
          <a:xfrm>
            <a:off x="8776391" y="1099999"/>
            <a:ext cx="2209800" cy="4093027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20" name="矩形 19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活力</a:t>
            </a:r>
            <a:r>
              <a:rPr lang="zh-TW" altLang="en-US" sz="4000" b="1" dirty="0" smtClean="0">
                <a:sym typeface="Salesforce Sans"/>
              </a:rPr>
              <a:t>健康操 </a:t>
            </a:r>
            <a:r>
              <a:rPr lang="en-US" altLang="zh-TW" sz="4000" b="1" dirty="0" smtClean="0">
                <a:sym typeface="Salesforce Sans"/>
              </a:rPr>
              <a:t>(4) - </a:t>
            </a:r>
            <a:r>
              <a:rPr lang="zh-HK" altLang="en-US" sz="4000" b="1" dirty="0">
                <a:sym typeface="Salesforce Sans"/>
              </a:rPr>
              <a:t>向後</a:t>
            </a:r>
            <a:r>
              <a:rPr lang="zh-HK" altLang="en-US" sz="4000" b="1" dirty="0" smtClean="0">
                <a:sym typeface="Salesforce Sans"/>
              </a:rPr>
              <a:t>屈膝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726005" y="259177"/>
            <a:ext cx="4218387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、膝、足</a:t>
              </a:r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5528827" y="2796071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36018" y="5647463"/>
            <a:ext cx="427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保持腰背挺直及大腿垂直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地面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6</a:t>
            </a:fld>
            <a:endParaRPr lang="zh-TW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"/>
          <a:stretch/>
        </p:blipFill>
        <p:spPr>
          <a:xfrm>
            <a:off x="1433239" y="1099829"/>
            <a:ext cx="3341304" cy="4494454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369040" y="5647463"/>
            <a:ext cx="478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左右膝輪流向後屈曲，各保持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五秒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7" name="矩形 16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/>
          <a:stretch/>
        </p:blipFill>
        <p:spPr>
          <a:xfrm>
            <a:off x="7115449" y="1126291"/>
            <a:ext cx="3238646" cy="44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活力健康操 </a:t>
            </a:r>
            <a:r>
              <a:rPr lang="en-US" altLang="zh-TW" sz="4000" b="1" dirty="0" smtClean="0">
                <a:sym typeface="Salesforce Sans"/>
              </a:rPr>
              <a:t>(5) - </a:t>
            </a:r>
            <a:r>
              <a:rPr lang="zh-HK" altLang="en-US" sz="4000" b="1" dirty="0">
                <a:sym typeface="Salesforce Sans"/>
              </a:rPr>
              <a:t>腳尖</a:t>
            </a:r>
            <a:r>
              <a:rPr lang="zh-HK" altLang="en-US" sz="4000" b="1" dirty="0" smtClean="0">
                <a:sym typeface="Salesforce Sans"/>
              </a:rPr>
              <a:t>站立</a:t>
            </a:r>
            <a:endParaRPr lang="zh-TW" altLang="en-US" sz="4000" b="1" dirty="0">
              <a:sym typeface="Salesforce Sans"/>
            </a:endParaRPr>
          </a:p>
        </p:txBody>
      </p:sp>
      <p:sp>
        <p:nvSpPr>
          <p:cNvPr id="23" name="向右箭號 22"/>
          <p:cNvSpPr/>
          <p:nvPr/>
        </p:nvSpPr>
        <p:spPr>
          <a:xfrm>
            <a:off x="3629198" y="2622982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7854461" y="2622981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91624" y="5377366"/>
            <a:ext cx="3573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雙腳分開大約肩膊闊度，保持腰背挺直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11507734" y="269317"/>
            <a:ext cx="192114" cy="151192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7</a:t>
            </a:fld>
            <a:endParaRPr lang="zh-TW" altLang="en-US" sz="12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432399" y="5334731"/>
            <a:ext cx="358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雙膝輕微屈曲，切勿過份蹲下，保持五秒，然後伸直膝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7772098" y="224275"/>
            <a:ext cx="4218387" cy="1095491"/>
            <a:chOff x="6742689" y="537366"/>
            <a:chExt cx="4218387" cy="1095491"/>
          </a:xfrm>
        </p:grpSpPr>
        <p:sp>
          <p:nvSpPr>
            <p:cNvPr id="17" name="流程圖: 結束點 16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232397" y="555639"/>
              <a:ext cx="34824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髖、膝、足</a:t>
              </a:r>
            </a:p>
            <a:p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8686799" y="5358760"/>
            <a:ext cx="365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接着慢慢提起雙腳腳跟，用腳尖站立，保持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五秒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6" y="931984"/>
            <a:ext cx="3156512" cy="441861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84" y="916118"/>
            <a:ext cx="3155674" cy="4418613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30" y="931984"/>
            <a:ext cx="3155555" cy="4418613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20" name="矩形 19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sp>
        <p:nvSpPr>
          <p:cNvPr id="32" name="投影片編號版面配置區 33"/>
          <p:cNvSpPr txBox="1">
            <a:spLocks/>
          </p:cNvSpPr>
          <p:nvPr/>
        </p:nvSpPr>
        <p:spPr>
          <a:xfrm>
            <a:off x="37083" y="6535616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zh-tw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B156B-59AE-415F-B24B-8756D48BB977}" type="slidenum">
              <a:rPr lang="en-US" altLang="zh-TW" sz="1200" smtClean="0"/>
              <a:pPr/>
              <a:t>7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818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4018" y="156207"/>
            <a:ext cx="6132290" cy="74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>
                <a:sym typeface="Salesforce Sans"/>
              </a:rPr>
              <a:t>活力</a:t>
            </a:r>
            <a:r>
              <a:rPr lang="zh-TW" altLang="en-US" sz="4000" b="1" dirty="0" smtClean="0">
                <a:sym typeface="Salesforce Sans"/>
              </a:rPr>
              <a:t>健康操 </a:t>
            </a:r>
            <a:r>
              <a:rPr lang="en-US" altLang="zh-TW" sz="4000" b="1" dirty="0" smtClean="0">
                <a:sym typeface="Salesforce Sans"/>
              </a:rPr>
              <a:t>(6) - </a:t>
            </a:r>
            <a:r>
              <a:rPr lang="zh-HK" altLang="en-US" sz="4000" b="1" dirty="0" smtClean="0">
                <a:sym typeface="Salesforce Sans"/>
              </a:rPr>
              <a:t>腳板</a:t>
            </a:r>
            <a:r>
              <a:rPr lang="zh-HK" altLang="en-US" sz="4000" b="1" dirty="0">
                <a:sym typeface="Salesforce Sans"/>
              </a:rPr>
              <a:t>打</a:t>
            </a:r>
            <a:r>
              <a:rPr lang="zh-HK" altLang="en-US" sz="4000" b="1" dirty="0" smtClean="0">
                <a:sym typeface="Salesforce Sans"/>
              </a:rPr>
              <a:t>圈</a:t>
            </a:r>
            <a:endParaRPr lang="zh-TW" altLang="en-US" sz="4000" b="1" dirty="0">
              <a:sym typeface="Salesforce San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726005" y="259177"/>
            <a:ext cx="4218387" cy="621323"/>
            <a:chOff x="6742689" y="537366"/>
            <a:chExt cx="4218387" cy="621323"/>
          </a:xfrm>
        </p:grpSpPr>
        <p:sp>
          <p:nvSpPr>
            <p:cNvPr id="8" name="流程圖: 結束點 7"/>
            <p:cNvSpPr/>
            <p:nvPr/>
          </p:nvSpPr>
          <p:spPr>
            <a:xfrm>
              <a:off x="6742689" y="537366"/>
              <a:ext cx="4218387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232397" y="555639"/>
              <a:ext cx="3482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 </a:t>
              </a:r>
              <a:r>
                <a:rPr lang="en-US" altLang="zh-HK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lang="zh-HK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</a:t>
              </a:r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、膝、足</a:t>
              </a:r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4447701" y="2882760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59080" y="5284599"/>
            <a:ext cx="5433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右腳稍微提起至腳掌離地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膝部固定於微曲姿勢及小腿靜止不動，腳掌向內慢慢地打圈轉動，然後向外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轉動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>
          <a:xfrm>
            <a:off x="37083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8</a:t>
            </a:fld>
            <a:endParaRPr lang="zh-TW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" y="1086999"/>
            <a:ext cx="2501393" cy="41568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55" y="1102239"/>
            <a:ext cx="2487686" cy="4048881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9031083" y="1768859"/>
            <a:ext cx="2531682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如長者發覺單手扶椅練習有困難，可先用雙手扶椅背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zh-HK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8" name="矩形 17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sp>
        <p:nvSpPr>
          <p:cNvPr id="26" name="文字方塊 25"/>
          <p:cNvSpPr txBox="1"/>
          <p:nvPr/>
        </p:nvSpPr>
        <p:spPr>
          <a:xfrm>
            <a:off x="6076772" y="5348144"/>
            <a:ext cx="457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再以左腳重複動作</a:t>
            </a:r>
            <a:endParaRPr lang="zh-HK" alt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6058">
            <a:off x="6875564" y="3598042"/>
            <a:ext cx="762066" cy="335309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440">
            <a:off x="7168436" y="4213685"/>
            <a:ext cx="762066" cy="36334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6198" flipH="1">
            <a:off x="1775122" y="4433953"/>
            <a:ext cx="762066" cy="33530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1006" flipH="1">
            <a:off x="1480833" y="3749696"/>
            <a:ext cx="76206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7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6148" y="1988527"/>
            <a:ext cx="3332405" cy="1330940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8000" b="1" dirty="0" smtClean="0">
                <a:sym typeface="Salesforce Sans"/>
              </a:rPr>
              <a:t>謝謝！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78768" y="3424973"/>
            <a:ext cx="582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全城攜手，齊心抗疫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3" name="矩形 12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5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446</Words>
  <Application>Microsoft Office PowerPoint</Application>
  <PresentationFormat>寬螢幕</PresentationFormat>
  <Paragraphs>58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Salesforce Sans</vt:lpstr>
      <vt:lpstr>微軟正黑體</vt:lpstr>
      <vt:lpstr>Arial</vt:lpstr>
      <vt:lpstr>Segoe Print</vt:lpstr>
      <vt:lpstr>Wingdings</vt:lpstr>
      <vt:lpstr>大自然插畫 16X9</vt:lpstr>
      <vt:lpstr>活力健康操 (初階版)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“疫”境同行</dc:title>
  <dc:creator>Windows 使用者</dc:creator>
  <cp:lastModifiedBy>Sze Yan CHAN</cp:lastModifiedBy>
  <cp:revision>330</cp:revision>
  <dcterms:created xsi:type="dcterms:W3CDTF">2022-04-14T06:20:43Z</dcterms:created>
  <dcterms:modified xsi:type="dcterms:W3CDTF">2022-06-07T09:51:55Z</dcterms:modified>
</cp:coreProperties>
</file>