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7"/>
  </p:notesMasterIdLst>
  <p:sldIdLst>
    <p:sldId id="375" r:id="rId3"/>
    <p:sldId id="382" r:id="rId4"/>
    <p:sldId id="377" r:id="rId5"/>
    <p:sldId id="3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GUjvz54FCAmjsaepRQ+iA==" hashData="6pNIH6UimTayi4n8ItEfpGONo0HAUpYnfaGXXcip/AbmZwsJtpbKbQPKwliQLjTY9KhVaJ7p6EHZyoJefYyBEg=="/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6FE"/>
    <a:srgbClr val="8A6400"/>
    <a:srgbClr val="E00000"/>
    <a:srgbClr val="FFC000"/>
    <a:srgbClr val="FF3232"/>
    <a:srgbClr val="F07624"/>
    <a:srgbClr val="0071EB"/>
    <a:srgbClr val="008077"/>
    <a:srgbClr val="FF0000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07" autoAdjust="0"/>
    <p:restoredTop sz="95434" autoAdjust="0"/>
  </p:normalViewPr>
  <p:slideViewPr>
    <p:cSldViewPr snapToGrid="0" showGuides="1">
      <p:cViewPr varScale="1">
        <p:scale>
          <a:sx n="106" d="100"/>
          <a:sy n="106" d="100"/>
        </p:scale>
        <p:origin x="756" y="108"/>
      </p:cViewPr>
      <p:guideLst>
        <p:guide orient="horz" pos="2136"/>
        <p:guide pos="3792"/>
      </p:guideLst>
    </p:cSldViewPr>
  </p:slideViewPr>
  <p:outlineViewPr>
    <p:cViewPr>
      <p:scale>
        <a:sx n="33" d="100"/>
        <a:sy n="33" d="100"/>
      </p:scale>
      <p:origin x="0" y="-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18/12/2020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部分研究指出長者可以透過此類活動表達及分享感受，能有效提升心理健康，亦能有助抑鬱症患者減少抑鬱和焦慮的症狀。</a:t>
            </a:r>
            <a:endParaRPr lang="en-US" altLang="zh-TW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鼓勵長者書寫能有效運用他們的認知能力，減低患認知障礙的風險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辨別文字及相應的顏色能刺激長者的認知能力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2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木顏色可以其他顏料取代，例如</a:t>
            </a:r>
            <a:r>
              <a:rPr lang="zh-HK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蠟筆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897662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4391138" y="2674935"/>
            <a:ext cx="6819252" cy="2941368"/>
            <a:chOff x="3178673" y="4177268"/>
            <a:chExt cx="9219567" cy="2598427"/>
          </a:xfrm>
        </p:grpSpPr>
        <p:grpSp>
          <p:nvGrpSpPr>
            <p:cNvPr id="2" name="群組 1"/>
            <p:cNvGrpSpPr/>
            <p:nvPr/>
          </p:nvGrpSpPr>
          <p:grpSpPr>
            <a:xfrm>
              <a:off x="3178673" y="4177268"/>
              <a:ext cx="9219567" cy="2598427"/>
              <a:chOff x="3178673" y="4177268"/>
              <a:chExt cx="9219567" cy="2598427"/>
            </a:xfrm>
          </p:grpSpPr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3714509" y="6187201"/>
                <a:ext cx="8180120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注意事項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8" name="Oval 18">
                <a:extLst>
                  <a:ext uri="{FF2B5EF4-FFF2-40B4-BE49-F238E27FC236}">
                    <a16:creationId xmlns:a16="http://schemas.microsoft.com/office/drawing/2014/main" id="{22F59FCD-A974-4BEA-BBEC-7E61324C4F05}"/>
                  </a:ext>
                </a:extLst>
              </p:cNvPr>
              <p:cNvSpPr/>
              <p:nvPr/>
            </p:nvSpPr>
            <p:spPr>
              <a:xfrm>
                <a:off x="3178673" y="4177268"/>
                <a:ext cx="596492" cy="411674"/>
              </a:xfrm>
              <a:prstGeom prst="ellipse">
                <a:avLst/>
              </a:prstGeom>
              <a:solidFill>
                <a:srgbClr val="BC0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群組 116"/>
              <p:cNvGrpSpPr/>
              <p:nvPr/>
            </p:nvGrpSpPr>
            <p:grpSpPr>
              <a:xfrm>
                <a:off x="3339387" y="4177268"/>
                <a:ext cx="9058853" cy="2451873"/>
                <a:chOff x="2929944" y="4275320"/>
                <a:chExt cx="9058853" cy="2451873"/>
              </a:xfrm>
            </p:grpSpPr>
            <p:grpSp>
              <p:nvGrpSpPr>
                <p:cNvPr id="121" name="Group 31">
                  <a:extLst>
                    <a:ext uri="{FF2B5EF4-FFF2-40B4-BE49-F238E27FC236}">
                      <a16:creationId xmlns:a16="http://schemas.microsoft.com/office/drawing/2014/main" id="{965C93BA-6885-4508-B75F-EF9A57110D65}"/>
                    </a:ext>
                  </a:extLst>
                </p:cNvPr>
                <p:cNvGrpSpPr/>
                <p:nvPr/>
              </p:nvGrpSpPr>
              <p:grpSpPr>
                <a:xfrm>
                  <a:off x="3394165" y="4275320"/>
                  <a:ext cx="8594632" cy="1120330"/>
                  <a:chOff x="7585705" y="2849146"/>
                  <a:chExt cx="3831971" cy="1120330"/>
                </a:xfrm>
              </p:grpSpPr>
              <p:sp>
                <p:nvSpPr>
                  <p:cNvPr id="126" name="TextBox 32">
                    <a:extLst>
                      <a:ext uri="{FF2B5EF4-FFF2-40B4-BE49-F238E27FC236}">
                        <a16:creationId xmlns:a16="http://schemas.microsoft.com/office/drawing/2014/main" id="{B93DA2AC-CECE-46CB-8595-67C6E57A92A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3692477"/>
                    <a:ext cx="381487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ko-KR" altLang="en-US" sz="12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27" name="TextBox 33">
                    <a:extLst>
                      <a:ext uri="{FF2B5EF4-FFF2-40B4-BE49-F238E27FC236}">
                        <a16:creationId xmlns:a16="http://schemas.microsoft.com/office/drawing/2014/main" id="{157BFF13-37DA-4B88-9B4B-8D7D90ED68D0}"/>
                      </a:ext>
                    </a:extLst>
                  </p:cNvPr>
                  <p:cNvSpPr txBox="1"/>
                  <p:nvPr/>
                </p:nvSpPr>
                <p:spPr>
                  <a:xfrm>
                    <a:off x="7585705" y="2849146"/>
                    <a:ext cx="3661994" cy="461665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zh-TW" altLang="en-US" sz="2400" b="1" dirty="0" smtClean="0">
                        <a:cs typeface="Arial" pitchFamily="34" charset="0"/>
                      </a:rPr>
                      <a:t>活動目的</a:t>
                    </a:r>
                    <a:endParaRPr lang="ko-KR" altLang="en-US" sz="2400" b="1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" name="TextBox 36">
                  <a:extLst>
                    <a:ext uri="{FF2B5EF4-FFF2-40B4-BE49-F238E27FC236}">
                      <a16:creationId xmlns:a16="http://schemas.microsoft.com/office/drawing/2014/main" id="{5E2C3342-1B32-44AE-B029-5FECF545AEA5}"/>
                    </a:ext>
                  </a:extLst>
                </p:cNvPr>
                <p:cNvSpPr txBox="1"/>
                <p:nvPr/>
              </p:nvSpPr>
              <p:spPr>
                <a:xfrm>
                  <a:off x="2929944" y="6391583"/>
                  <a:ext cx="8052682" cy="335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zh-TW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950691" y="4478309"/>
              <a:ext cx="7838534" cy="1876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訓練長者的專注力及認知</a:t>
              </a:r>
              <a:r>
                <a:rPr lang="zh-TW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能力</a:t>
              </a:r>
              <a:endParaRPr lang="en-US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提高滿足感</a:t>
              </a:r>
              <a:endParaRPr lang="en-US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HK" altLang="en-US" sz="2200" dirty="0" smtClean="0"/>
                <a:t>抒</a:t>
              </a:r>
              <a:r>
                <a:rPr lang="zh-HK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發</a:t>
              </a:r>
              <a:r>
                <a:rPr lang="zh-TW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感情</a:t>
              </a:r>
              <a:endParaRPr lang="en-US" altLang="zh-TW" sz="2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altLang="zh-TW" sz="2200" dirty="0" smtClean="0"/>
            </a:p>
          </p:txBody>
        </p:sp>
      </p:grpSp>
      <p:sp>
        <p:nvSpPr>
          <p:cNvPr id="40" name="Content Placeholder 1"/>
          <p:cNvSpPr txBox="1">
            <a:spLocks/>
          </p:cNvSpPr>
          <p:nvPr/>
        </p:nvSpPr>
        <p:spPr>
          <a:xfrm>
            <a:off x="3021980" y="547278"/>
            <a:ext cx="3233096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4000" b="1" dirty="0">
                <a:solidFill>
                  <a:srgbClr val="005A94"/>
                </a:solidFill>
              </a:rPr>
              <a:t>畫畫表心聲</a:t>
            </a:r>
            <a:endParaRPr lang="en-US" altLang="zh-HK" sz="4000" b="1" dirty="0">
              <a:solidFill>
                <a:srgbClr val="005A94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005A94"/>
              </a:solidFill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" y="2629336"/>
            <a:ext cx="3464415" cy="3032567"/>
          </a:xfrm>
          <a:prstGeom prst="rect">
            <a:avLst/>
          </a:prstGeom>
        </p:spPr>
      </p:pic>
      <p:sp>
        <p:nvSpPr>
          <p:cNvPr id="36" name="心形 35"/>
          <p:cNvSpPr/>
          <p:nvPr/>
        </p:nvSpPr>
        <p:spPr>
          <a:xfrm>
            <a:off x="388803" y="2534856"/>
            <a:ext cx="3454012" cy="3127047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5" y="67151"/>
            <a:ext cx="1458409" cy="14584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29046" y="15568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cs typeface="Arial" pitchFamily="34" charset="0"/>
              </a:rPr>
              <a:t>對象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83565" y="1863749"/>
            <a:ext cx="3352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至少能單手活動的長者</a:t>
            </a:r>
            <a:endParaRPr lang="ko-KR" altLang="en-US" sz="2200" dirty="0">
              <a:cs typeface="Arial" pitchFamily="34" charset="0"/>
            </a:endParaRPr>
          </a:p>
        </p:txBody>
      </p:sp>
      <p:pic>
        <p:nvPicPr>
          <p:cNvPr id="23" name="圖片 22" descr="D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25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建議活動四</a:t>
            </a:r>
            <a:endParaRPr lang="ko-KR" altLang="en-US" sz="3200" dirty="0">
              <a:latin typeface="+mj-lt"/>
            </a:endParaRPr>
          </a:p>
        </p:txBody>
      </p:sp>
      <p:sp>
        <p:nvSpPr>
          <p:cNvPr id="28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4414792" y="1548343"/>
            <a:ext cx="447472" cy="447472"/>
          </a:xfrm>
          <a:prstGeom prst="ellipse">
            <a:avLst/>
          </a:prstGeom>
          <a:solidFill>
            <a:srgbClr val="008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4673270" y="1933216"/>
            <a:ext cx="8556292" cy="4464193"/>
            <a:chOff x="3841947" y="1110683"/>
            <a:chExt cx="8556292" cy="4186915"/>
          </a:xfrm>
        </p:grpSpPr>
        <p:sp>
          <p:nvSpPr>
            <p:cNvPr id="126" name="TextBox 32">
              <a:extLst>
                <a:ext uri="{FF2B5EF4-FFF2-40B4-BE49-F238E27FC236}">
                  <a16:creationId xmlns:a16="http://schemas.microsoft.com/office/drawing/2014/main" id="{B93DA2AC-CECE-46CB-8595-67C6E57A92A2}"/>
                </a:ext>
              </a:extLst>
            </p:cNvPr>
            <p:cNvSpPr txBox="1"/>
            <p:nvPr/>
          </p:nvSpPr>
          <p:spPr>
            <a:xfrm>
              <a:off x="3841947" y="5020599"/>
              <a:ext cx="8556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3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841947" y="1110683"/>
              <a:ext cx="7019595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ko-KR" altLang="en-US" sz="2400" b="1" dirty="0">
                  <a:cs typeface="Arial" pitchFamily="34" charset="0"/>
                </a:rPr>
                <a:t>活動方法</a:t>
              </a:r>
            </a:p>
          </p:txBody>
        </p:sp>
      </p:grpSp>
      <p:sp>
        <p:nvSpPr>
          <p:cNvPr id="40" name="Content Placeholder 1"/>
          <p:cNvSpPr txBox="1">
            <a:spLocks/>
          </p:cNvSpPr>
          <p:nvPr/>
        </p:nvSpPr>
        <p:spPr>
          <a:xfrm>
            <a:off x="2569185" y="474807"/>
            <a:ext cx="3723052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4400" b="1" dirty="0">
                <a:solidFill>
                  <a:srgbClr val="005A94"/>
                </a:solidFill>
              </a:rPr>
              <a:t>畫畫表心聲</a:t>
            </a:r>
            <a:endParaRPr lang="en-US" sz="4400" b="1" dirty="0">
              <a:solidFill>
                <a:srgbClr val="005A94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08" y="133096"/>
            <a:ext cx="1458409" cy="14584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73270" y="2435717"/>
            <a:ext cx="701959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   派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發圖畫填色紙一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張和</a:t>
            </a:r>
            <a:r>
              <a:rPr lang="zh-HK" altLang="en-US" sz="2200" dirty="0" smtClean="0">
                <a:latin typeface="+mj-ea"/>
                <a:ea typeface="+mj-ea"/>
                <a:cs typeface="Arial" pitchFamily="34" charset="0"/>
              </a:rPr>
              <a:t>木</a:t>
            </a:r>
            <a:r>
              <a:rPr lang="zh-HK" altLang="en-US" sz="2200" dirty="0">
                <a:latin typeface="+mj-ea"/>
                <a:ea typeface="+mj-ea"/>
                <a:cs typeface="Arial" pitchFamily="34" charset="0"/>
              </a:rPr>
              <a:t>顏色</a:t>
            </a:r>
            <a:endParaRPr lang="en-US" altLang="zh-HK" sz="2200" dirty="0">
              <a:latin typeface="+mj-ea"/>
              <a:ea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200" dirty="0" smtClean="0">
                <a:latin typeface="+mj-ea"/>
                <a:ea typeface="+mj-ea"/>
                <a:cs typeface="Arial" pitchFamily="34" charset="0"/>
              </a:rPr>
              <a:t>   應</a:t>
            </a:r>
            <a:r>
              <a:rPr lang="zh-HK" altLang="en-US" sz="2200" dirty="0">
                <a:latin typeface="+mj-ea"/>
                <a:ea typeface="+mj-ea"/>
                <a:cs typeface="Arial" pitchFamily="34" charset="0"/>
              </a:rPr>
              <a:t>按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圖畫上的</a:t>
            </a:r>
            <a:r>
              <a:rPr lang="zh-HK" altLang="en-US" sz="2200" dirty="0">
                <a:latin typeface="+mj-ea"/>
                <a:ea typeface="+mj-ea"/>
                <a:cs typeface="Arial" pitchFamily="34" charset="0"/>
              </a:rPr>
              <a:t>建議塗上相應的顏色</a:t>
            </a:r>
            <a:endParaRPr lang="en-US" altLang="zh-HK" sz="2200" dirty="0">
              <a:latin typeface="+mj-ea"/>
              <a:ea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200" dirty="0" smtClean="0">
                <a:latin typeface="+mj-ea"/>
                <a:ea typeface="+mj-ea"/>
                <a:cs typeface="Arial" pitchFamily="34" charset="0"/>
              </a:rPr>
              <a:t>   完成</a:t>
            </a:r>
            <a:r>
              <a:rPr lang="zh-HK" altLang="en-US" sz="2200" dirty="0">
                <a:latin typeface="+mj-ea"/>
                <a:ea typeface="+mj-ea"/>
                <a:cs typeface="Arial" pitchFamily="34" charset="0"/>
              </a:rPr>
              <a:t>後，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鼓勵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長者寫上自己姓名及心聲於畫紙上</a:t>
            </a:r>
            <a:endParaRPr lang="en-US" altLang="zh-TW" sz="2200" dirty="0">
              <a:latin typeface="+mj-ea"/>
              <a:ea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HK" altLang="en-US" sz="2200" dirty="0" smtClean="0">
                <a:latin typeface="+mj-ea"/>
                <a:ea typeface="+mj-ea"/>
                <a:cs typeface="Arial" pitchFamily="34" charset="0"/>
              </a:rPr>
              <a:t>   每次</a:t>
            </a:r>
            <a:r>
              <a:rPr lang="zh-HK" altLang="en-US" sz="2200" dirty="0">
                <a:latin typeface="+mj-ea"/>
                <a:ea typeface="+mj-ea"/>
                <a:cs typeface="Arial" pitchFamily="34" charset="0"/>
              </a:rPr>
              <a:t>院舍護老者可抽幾張心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聲紙用廣播讀出</a:t>
            </a:r>
            <a:endParaRPr lang="en-HK" altLang="zh-TW" sz="2200" dirty="0">
              <a:latin typeface="+mj-ea"/>
              <a:ea typeface="+mj-ea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   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作品可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貼在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床櫃上、</a:t>
            </a:r>
            <a:r>
              <a:rPr lang="zh-TW" altLang="en-US" sz="2200" dirty="0" smtClean="0">
                <a:latin typeface="+mj-ea"/>
                <a:cs typeface="Arial" pitchFamily="34" charset="0"/>
              </a:rPr>
              <a:t>壁佈等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欣賞或</a:t>
            </a:r>
            <a:r>
              <a:rPr lang="zh-TW" altLang="en-US" sz="2200" dirty="0">
                <a:latin typeface="+mj-ea"/>
                <a:ea typeface="+mj-ea"/>
                <a:cs typeface="Arial" pitchFamily="34" charset="0"/>
              </a:rPr>
              <a:t>日後送給</a:t>
            </a:r>
            <a:r>
              <a:rPr lang="zh-TW" altLang="en-US" sz="2200" dirty="0" smtClean="0">
                <a:latin typeface="+mj-ea"/>
                <a:ea typeface="+mj-ea"/>
                <a:cs typeface="Arial" pitchFamily="34" charset="0"/>
              </a:rPr>
              <a:t>家人</a:t>
            </a:r>
            <a:endParaRPr lang="en-US" altLang="zh-TW" sz="2200" dirty="0"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15" name="圖片 14" descr="DH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6993" y="6379899"/>
            <a:ext cx="3125737" cy="386152"/>
          </a:xfrm>
          <a:prstGeom prst="rect">
            <a:avLst/>
          </a:prstGeom>
        </p:spPr>
      </p:pic>
      <p:sp>
        <p:nvSpPr>
          <p:cNvPr id="16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建議活動四</a:t>
            </a:r>
            <a:endParaRPr lang="ko-KR" altLang="en-US" sz="3200" dirty="0">
              <a:latin typeface="+mj-lt"/>
            </a:endParaRP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08D2ACB8-06E4-41D1-9DC4-88517F93FF06}"/>
              </a:ext>
            </a:extLst>
          </p:cNvPr>
          <p:cNvSpPr/>
          <p:nvPr/>
        </p:nvSpPr>
        <p:spPr>
          <a:xfrm>
            <a:off x="4161122" y="1977983"/>
            <a:ext cx="447472" cy="447472"/>
          </a:xfrm>
          <a:prstGeom prst="ellipse">
            <a:avLst/>
          </a:prstGeom>
          <a:solidFill>
            <a:srgbClr val="007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" y="2629336"/>
            <a:ext cx="3464415" cy="3032567"/>
          </a:xfrm>
          <a:prstGeom prst="rect">
            <a:avLst/>
          </a:prstGeom>
        </p:spPr>
      </p:pic>
      <p:sp>
        <p:nvSpPr>
          <p:cNvPr id="21" name="心形 20"/>
          <p:cNvSpPr/>
          <p:nvPr/>
        </p:nvSpPr>
        <p:spPr>
          <a:xfrm>
            <a:off x="388803" y="2534856"/>
            <a:ext cx="3454012" cy="3127047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99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2" name="群組 1"/>
          <p:cNvGrpSpPr/>
          <p:nvPr/>
        </p:nvGrpSpPr>
        <p:grpSpPr>
          <a:xfrm>
            <a:off x="407222" y="1181690"/>
            <a:ext cx="9003764" cy="5815966"/>
            <a:chOff x="3394475" y="1434854"/>
            <a:chExt cx="9003764" cy="5815966"/>
          </a:xfrm>
        </p:grpSpPr>
        <p:sp>
          <p:nvSpPr>
            <p:cNvPr id="132" name="TextBox 28">
              <a:extLst>
                <a:ext uri="{FF2B5EF4-FFF2-40B4-BE49-F238E27FC236}">
                  <a16:creationId xmlns:a16="http://schemas.microsoft.com/office/drawing/2014/main" id="{FE234090-2C95-4AE4-AC60-2F70B3911184}"/>
                </a:ext>
              </a:extLst>
            </p:cNvPr>
            <p:cNvSpPr txBox="1"/>
            <p:nvPr/>
          </p:nvSpPr>
          <p:spPr>
            <a:xfrm>
              <a:off x="3779162" y="1826258"/>
              <a:ext cx="7745493" cy="5424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用不同圖案圖畫紙</a:t>
              </a:r>
              <a:r>
                <a:rPr lang="en-US" altLang="zh-TW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zh-HK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可</a:t>
              </a:r>
              <a:r>
                <a:rPr lang="zh-HK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使用</a:t>
              </a:r>
              <a:r>
                <a:rPr lang="zh-HK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衞</a:t>
              </a:r>
              <a:r>
                <a:rPr lang="zh-TW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生署提供填色圖</a:t>
              </a:r>
              <a:r>
                <a:rPr lang="zh-TW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畫紙</a:t>
              </a:r>
              <a:r>
                <a:rPr lang="en-US" altLang="zh-TW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r>
                <a:rPr lang="zh-HK" altLang="en-US" sz="2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及</a:t>
              </a:r>
              <a:r>
                <a:rPr lang="zh-HK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木顏色</a:t>
              </a:r>
              <a:endParaRPr lang="ko-KR" altLang="en-US" sz="2400" dirty="0"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HK" altLang="zh-TW" sz="2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HK" altLang="zh-TW" sz="2200" dirty="0" smtClean="0">
                <a:latin typeface="+mj-ea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endParaRPr lang="en-HK" altLang="zh-TW" sz="2200" dirty="0" smtClean="0">
                <a:latin typeface="+mj-ea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2200" dirty="0" smtClean="0">
                  <a:latin typeface="+mj-ea"/>
                  <a:cs typeface="Arial" pitchFamily="34" charset="0"/>
                </a:rPr>
                <a:t>	</a:t>
              </a:r>
            </a:p>
            <a:p>
              <a:pPr>
                <a:lnSpc>
                  <a:spcPct val="150000"/>
                </a:lnSpc>
              </a:pPr>
              <a:r>
                <a:rPr lang="zh-HK" altLang="en-US" sz="1400" dirty="0" smtClean="0">
                  <a:latin typeface="+mj-ea"/>
                  <a:cs typeface="Arial" pitchFamily="34" charset="0"/>
                </a:rPr>
                <a:t>         程度一</a:t>
              </a:r>
              <a:r>
                <a:rPr lang="en-US" altLang="zh-HK" sz="1400" dirty="0" smtClean="0">
                  <a:latin typeface="+mj-ea"/>
                  <a:cs typeface="Arial" pitchFamily="34" charset="0"/>
                </a:rPr>
                <a:t>		     </a:t>
              </a:r>
              <a:r>
                <a:rPr lang="zh-HK" altLang="en-US" sz="1400" dirty="0" smtClean="0">
                  <a:latin typeface="+mj-ea"/>
                  <a:cs typeface="Arial" pitchFamily="34" charset="0"/>
                </a:rPr>
                <a:t>程度二</a:t>
              </a:r>
              <a:r>
                <a:rPr lang="en-US" altLang="zh-HK" sz="1400" dirty="0" smtClean="0">
                  <a:latin typeface="+mj-ea"/>
                  <a:cs typeface="Arial" pitchFamily="34" charset="0"/>
                </a:rPr>
                <a:t>			              </a:t>
              </a:r>
              <a:r>
                <a:rPr lang="zh-HK" altLang="en-US" sz="1400" dirty="0" smtClean="0">
                  <a:latin typeface="+mj-ea"/>
                  <a:cs typeface="Arial" pitchFamily="34" charset="0"/>
                </a:rPr>
                <a:t>程度</a:t>
              </a:r>
              <a:r>
                <a:rPr lang="zh-HK" altLang="en-US" sz="1400" dirty="0">
                  <a:latin typeface="+mj-ea"/>
                  <a:cs typeface="Arial" pitchFamily="34" charset="0"/>
                </a:rPr>
                <a:t>三</a:t>
              </a:r>
              <a:endParaRPr lang="en-HK" altLang="zh-TW" sz="1400" dirty="0" smtClean="0">
                <a:latin typeface="+mj-ea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HK" altLang="zh-TW" sz="1900" dirty="0" smtClean="0">
                  <a:latin typeface="+mj-ea"/>
                  <a:cs typeface="Arial" pitchFamily="34" charset="0"/>
                </a:rPr>
                <a:t>**</a:t>
              </a:r>
              <a:r>
                <a:rPr lang="zh-HK" altLang="en-US" sz="1900" dirty="0">
                  <a:latin typeface="+mj-ea"/>
                  <a:cs typeface="Arial" pitchFamily="34" charset="0"/>
                </a:rPr>
                <a:t>按長者能力派發，程度一最簡單</a:t>
              </a:r>
              <a:r>
                <a:rPr lang="zh-HK" altLang="en-US" sz="1900" dirty="0" smtClean="0">
                  <a:latin typeface="+mj-ea"/>
                  <a:cs typeface="Arial" pitchFamily="34" charset="0"/>
                </a:rPr>
                <a:t>，</a:t>
              </a:r>
              <a:r>
                <a:rPr lang="zh-HK" altLang="en-US" sz="1900" dirty="0">
                  <a:latin typeface="+mj-ea"/>
                  <a:cs typeface="Arial" pitchFamily="34" charset="0"/>
                </a:rPr>
                <a:t>程度三最複雜</a:t>
              </a:r>
              <a:r>
                <a:rPr lang="en-HK" altLang="zh-HK" sz="1900" dirty="0" smtClean="0">
                  <a:latin typeface="+mj-ea"/>
                  <a:cs typeface="Arial" pitchFamily="34" charset="0"/>
                </a:rPr>
                <a:t>**</a:t>
              </a:r>
              <a:endParaRPr lang="zh-HK" altLang="en-US" sz="1900" dirty="0">
                <a:latin typeface="+mj-ea"/>
              </a:endParaRPr>
            </a:p>
          </p:txBody>
        </p:sp>
        <p:sp>
          <p:nvSpPr>
            <p:cNvPr id="126" name="TextBox 32">
              <a:extLst>
                <a:ext uri="{FF2B5EF4-FFF2-40B4-BE49-F238E27FC236}">
                  <a16:creationId xmlns:a16="http://schemas.microsoft.com/office/drawing/2014/main" id="{B93DA2AC-CECE-46CB-8595-67C6E57A92A2}"/>
                </a:ext>
              </a:extLst>
            </p:cNvPr>
            <p:cNvSpPr txBox="1"/>
            <p:nvPr/>
          </p:nvSpPr>
          <p:spPr>
            <a:xfrm>
              <a:off x="3841947" y="5020599"/>
              <a:ext cx="8556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1" name="Oval 17">
              <a:extLst>
                <a:ext uri="{FF2B5EF4-FFF2-40B4-BE49-F238E27FC236}">
                  <a16:creationId xmlns:a16="http://schemas.microsoft.com/office/drawing/2014/main" id="{08D2ACB8-06E4-41D1-9DC4-88517F93FF06}"/>
                </a:ext>
              </a:extLst>
            </p:cNvPr>
            <p:cNvSpPr/>
            <p:nvPr/>
          </p:nvSpPr>
          <p:spPr>
            <a:xfrm>
              <a:off x="3394475" y="1449047"/>
              <a:ext cx="447472" cy="447472"/>
            </a:xfrm>
            <a:prstGeom prst="ellipse">
              <a:avLst/>
            </a:prstGeom>
            <a:solidFill>
              <a:srgbClr val="0071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3" name="TextBox 29">
              <a:extLst>
                <a:ext uri="{FF2B5EF4-FFF2-40B4-BE49-F238E27FC236}">
                  <a16:creationId xmlns:a16="http://schemas.microsoft.com/office/drawing/2014/main" id="{88CBE283-8E56-410E-A6BD-ED643AC538BD}"/>
                </a:ext>
              </a:extLst>
            </p:cNvPr>
            <p:cNvSpPr txBox="1"/>
            <p:nvPr/>
          </p:nvSpPr>
          <p:spPr>
            <a:xfrm>
              <a:off x="3841947" y="1434854"/>
              <a:ext cx="7019595" cy="461665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zh-TW" altLang="en-US" sz="2400" b="1" dirty="0" smtClean="0">
                  <a:cs typeface="Arial" pitchFamily="34" charset="0"/>
                </a:rPr>
                <a:t>所需物資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sp>
        <p:nvSpPr>
          <p:cNvPr id="40" name="Content Placeholder 1"/>
          <p:cNvSpPr txBox="1">
            <a:spLocks/>
          </p:cNvSpPr>
          <p:nvPr/>
        </p:nvSpPr>
        <p:spPr>
          <a:xfrm>
            <a:off x="2569185" y="474807"/>
            <a:ext cx="3723052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4400" b="1" dirty="0">
                <a:solidFill>
                  <a:srgbClr val="005A94"/>
                </a:solidFill>
              </a:rPr>
              <a:t>畫畫表心聲</a:t>
            </a:r>
            <a:endParaRPr lang="en-US" sz="4400" b="1" dirty="0">
              <a:solidFill>
                <a:srgbClr val="005A94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07" y="2706113"/>
            <a:ext cx="3268770" cy="2861310"/>
          </a:xfrm>
          <a:prstGeom prst="rect">
            <a:avLst/>
          </a:prstGeom>
        </p:spPr>
      </p:pic>
      <p:sp>
        <p:nvSpPr>
          <p:cNvPr id="32" name="心形 31"/>
          <p:cNvSpPr/>
          <p:nvPr/>
        </p:nvSpPr>
        <p:spPr>
          <a:xfrm>
            <a:off x="8861919" y="2711449"/>
            <a:ext cx="3197255" cy="2950454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08" y="133096"/>
            <a:ext cx="1458409" cy="1458409"/>
          </a:xfrm>
          <a:prstGeom prst="rect">
            <a:avLst/>
          </a:prstGeom>
        </p:spPr>
      </p:pic>
      <p:pic>
        <p:nvPicPr>
          <p:cNvPr id="1026" name="圖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6" y="2446208"/>
            <a:ext cx="2449853" cy="32740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07" y="2421739"/>
            <a:ext cx="2397698" cy="3290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965" y="2421739"/>
            <a:ext cx="2421716" cy="32659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圖片 19" descr="DH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4206" y="5354320"/>
            <a:ext cx="2267744" cy="280156"/>
          </a:xfrm>
          <a:prstGeom prst="rect">
            <a:avLst/>
          </a:prstGeom>
        </p:spPr>
      </p:pic>
      <p:pic>
        <p:nvPicPr>
          <p:cNvPr id="19" name="圖片 18" descr="DH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4694" y="5326895"/>
            <a:ext cx="2267744" cy="280156"/>
          </a:xfrm>
          <a:prstGeom prst="rect">
            <a:avLst/>
          </a:prstGeom>
        </p:spPr>
      </p:pic>
      <p:pic>
        <p:nvPicPr>
          <p:cNvPr id="21" name="圖片 20" descr="DH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88585" y="5327400"/>
            <a:ext cx="2267744" cy="280156"/>
          </a:xfrm>
          <a:prstGeom prst="rect">
            <a:avLst/>
          </a:prstGeom>
        </p:spPr>
      </p:pic>
      <p:pic>
        <p:nvPicPr>
          <p:cNvPr id="22" name="圖片 21" descr="DH 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8523" y="6398333"/>
            <a:ext cx="3125737" cy="386152"/>
          </a:xfrm>
          <a:prstGeom prst="rect">
            <a:avLst/>
          </a:prstGeom>
        </p:spPr>
      </p:pic>
      <p:sp>
        <p:nvSpPr>
          <p:cNvPr id="23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建議活動四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84356" y="5672948"/>
            <a:ext cx="278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zh-TW" altLang="en-US" sz="1200" dirty="0" smtClean="0"/>
              <a:t>圖中為一隻菠蘿，長者需要按指示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塗</a:t>
            </a:r>
            <a:r>
              <a:rPr lang="zh-HK" altLang="en-US" sz="1200" dirty="0">
                <a:latin typeface="+mj-ea"/>
                <a:cs typeface="Arial" pitchFamily="34" charset="0"/>
              </a:rPr>
              <a:t>上相應的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顏色</a:t>
            </a:r>
            <a:r>
              <a:rPr lang="zh-TW" altLang="en-US" sz="1200" dirty="0" smtClean="0">
                <a:latin typeface="+mj-ea"/>
                <a:cs typeface="Arial" pitchFamily="34" charset="0"/>
              </a:rPr>
              <a:t>，包括黃、藍和綠色</a:t>
            </a:r>
            <a:r>
              <a:rPr lang="en-US" altLang="zh-TW" sz="1200" dirty="0" smtClean="0">
                <a:latin typeface="+mj-ea"/>
                <a:cs typeface="Arial" pitchFamily="34" charset="0"/>
              </a:rPr>
              <a:t>)</a:t>
            </a:r>
            <a:endParaRPr lang="en-US" altLang="zh-HK" sz="1200" dirty="0">
              <a:latin typeface="+mj-ea"/>
              <a:cs typeface="Arial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67689" y="5681884"/>
            <a:ext cx="303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zh-TW" altLang="en-US" sz="1200" dirty="0" smtClean="0"/>
              <a:t>圖中顯示數隻新年桔和葉，長者需要按指示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塗</a:t>
            </a:r>
            <a:r>
              <a:rPr lang="zh-HK" altLang="en-US" sz="1200" dirty="0">
                <a:latin typeface="+mj-ea"/>
                <a:cs typeface="Arial" pitchFamily="34" charset="0"/>
              </a:rPr>
              <a:t>上相應的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顏色</a:t>
            </a:r>
            <a:r>
              <a:rPr lang="zh-TW" altLang="en-US" sz="1200" dirty="0" smtClean="0">
                <a:latin typeface="+mj-ea"/>
                <a:cs typeface="Arial" pitchFamily="34" charset="0"/>
              </a:rPr>
              <a:t>，包括橙、</a:t>
            </a:r>
            <a:r>
              <a:rPr lang="zh-TW" altLang="en-US" sz="1200" dirty="0">
                <a:latin typeface="+mj-ea"/>
                <a:cs typeface="Arial" pitchFamily="34" charset="0"/>
              </a:rPr>
              <a:t>紅</a:t>
            </a:r>
            <a:r>
              <a:rPr lang="zh-TW" altLang="en-US" sz="1200" dirty="0" smtClean="0">
                <a:latin typeface="+mj-ea"/>
                <a:cs typeface="Arial" pitchFamily="34" charset="0"/>
              </a:rPr>
              <a:t>和綠色</a:t>
            </a:r>
            <a:r>
              <a:rPr lang="en-US" altLang="zh-TW" sz="1200" dirty="0" smtClean="0">
                <a:latin typeface="+mj-ea"/>
                <a:cs typeface="Arial" pitchFamily="34" charset="0"/>
              </a:rPr>
              <a:t>)</a:t>
            </a:r>
            <a:endParaRPr lang="en-US" altLang="zh-HK" sz="1200" dirty="0">
              <a:latin typeface="+mj-ea"/>
              <a:cs typeface="Arial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787037" y="5668081"/>
            <a:ext cx="354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(</a:t>
            </a:r>
            <a:r>
              <a:rPr lang="zh-TW" altLang="en-US" sz="1200" dirty="0" smtClean="0"/>
              <a:t>圖中為一隻貓頭鷹，長者需要按指示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塗</a:t>
            </a:r>
            <a:r>
              <a:rPr lang="zh-HK" altLang="en-US" sz="1200" dirty="0">
                <a:latin typeface="+mj-ea"/>
                <a:cs typeface="Arial" pitchFamily="34" charset="0"/>
              </a:rPr>
              <a:t>上相應的</a:t>
            </a:r>
            <a:r>
              <a:rPr lang="zh-HK" altLang="en-US" sz="1200" dirty="0" smtClean="0">
                <a:latin typeface="+mj-ea"/>
                <a:cs typeface="Arial" pitchFamily="34" charset="0"/>
              </a:rPr>
              <a:t>顏色</a:t>
            </a:r>
            <a:r>
              <a:rPr lang="zh-TW" altLang="en-US" sz="1200" dirty="0" smtClean="0">
                <a:latin typeface="+mj-ea"/>
                <a:cs typeface="Arial" pitchFamily="34" charset="0"/>
              </a:rPr>
              <a:t>，包括橙、紅、藍、黃、黑、紫、啡和綠色</a:t>
            </a:r>
            <a:r>
              <a:rPr lang="en-US" altLang="zh-TW" sz="1200" dirty="0" smtClean="0">
                <a:latin typeface="+mj-ea"/>
                <a:cs typeface="Arial" pitchFamily="34" charset="0"/>
              </a:rPr>
              <a:t>)</a:t>
            </a:r>
            <a:endParaRPr lang="en-US" altLang="zh-HK" sz="1200" dirty="0">
              <a:latin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">
            <a:extLst>
              <a:ext uri="{FF2B5EF4-FFF2-40B4-BE49-F238E27FC236}">
                <a16:creationId xmlns:a16="http://schemas.microsoft.com/office/drawing/2014/main" id="{AEFC9649-3BF8-4CB5-BAF7-5160A18C519F}"/>
              </a:ext>
            </a:extLst>
          </p:cNvPr>
          <p:cNvSpPr>
            <a:spLocks noChangeAspect="1"/>
          </p:cNvSpPr>
          <p:nvPr/>
        </p:nvSpPr>
        <p:spPr>
          <a:xfrm>
            <a:off x="263734" y="4001186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01</a:t>
            </a:r>
            <a:endParaRPr lang="ko-KR" altLang="en-US" sz="1200" b="1" dirty="0"/>
          </a:p>
        </p:txBody>
      </p:sp>
      <p:grpSp>
        <p:nvGrpSpPr>
          <p:cNvPr id="4" name="群組 3"/>
          <p:cNvGrpSpPr/>
          <p:nvPr/>
        </p:nvGrpSpPr>
        <p:grpSpPr>
          <a:xfrm>
            <a:off x="4616894" y="1113272"/>
            <a:ext cx="9155883" cy="3715019"/>
            <a:chOff x="3341481" y="4561205"/>
            <a:chExt cx="9155883" cy="2893557"/>
          </a:xfrm>
        </p:grpSpPr>
        <p:grpSp>
          <p:nvGrpSpPr>
            <p:cNvPr id="2" name="群組 1"/>
            <p:cNvGrpSpPr/>
            <p:nvPr/>
          </p:nvGrpSpPr>
          <p:grpSpPr>
            <a:xfrm>
              <a:off x="3341481" y="5020599"/>
              <a:ext cx="9155883" cy="2434163"/>
              <a:chOff x="3341481" y="5020599"/>
              <a:chExt cx="9155883" cy="2434163"/>
            </a:xfrm>
          </p:grpSpPr>
          <p:sp>
            <p:nvSpPr>
              <p:cNvPr id="71" name="TextBox 18">
                <a:extLst>
                  <a:ext uri="{FF2B5EF4-FFF2-40B4-BE49-F238E27FC236}">
                    <a16:creationId xmlns:a16="http://schemas.microsoft.com/office/drawing/2014/main" id="{1AEF8B2B-75B4-489F-AB1A-D09452094E98}"/>
                  </a:ext>
                </a:extLst>
              </p:cNvPr>
              <p:cNvSpPr txBox="1"/>
              <p:nvPr/>
            </p:nvSpPr>
            <p:spPr>
              <a:xfrm>
                <a:off x="3714509" y="6187201"/>
                <a:ext cx="8180120" cy="58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bg1"/>
                    </a:solidFill>
                    <a:cs typeface="Arial" pitchFamily="34" charset="0"/>
                  </a:rPr>
                  <a:t>注意事項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0" name="Oval 20">
                <a:extLst>
                  <a:ext uri="{FF2B5EF4-FFF2-40B4-BE49-F238E27FC236}">
                    <a16:creationId xmlns:a16="http://schemas.microsoft.com/office/drawing/2014/main" id="{A53750D7-7180-4727-BFF3-35829AE45CD2}"/>
                  </a:ext>
                </a:extLst>
              </p:cNvPr>
              <p:cNvSpPr/>
              <p:nvPr/>
            </p:nvSpPr>
            <p:spPr>
              <a:xfrm>
                <a:off x="3341481" y="5959665"/>
                <a:ext cx="433684" cy="33170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" name="群組 116"/>
              <p:cNvGrpSpPr/>
              <p:nvPr/>
            </p:nvGrpSpPr>
            <p:grpSpPr>
              <a:xfrm>
                <a:off x="3553536" y="5020599"/>
                <a:ext cx="8943828" cy="2434163"/>
                <a:chOff x="3144093" y="5118651"/>
                <a:chExt cx="8943828" cy="2434163"/>
              </a:xfrm>
            </p:grpSpPr>
            <p:sp>
              <p:nvSpPr>
                <p:cNvPr id="126" name="TextBox 32">
                  <a:extLst>
                    <a:ext uri="{FF2B5EF4-FFF2-40B4-BE49-F238E27FC236}">
                      <a16:creationId xmlns:a16="http://schemas.microsoft.com/office/drawing/2014/main" id="{B93DA2AC-CECE-46CB-8595-67C6E57A92A2}"/>
                    </a:ext>
                  </a:extLst>
                </p:cNvPr>
                <p:cNvSpPr txBox="1"/>
                <p:nvPr/>
              </p:nvSpPr>
              <p:spPr>
                <a:xfrm>
                  <a:off x="3432504" y="5118651"/>
                  <a:ext cx="85562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ko-KR" altLang="en-US" sz="1200" dirty="0">
                    <a:cs typeface="Arial" pitchFamily="34" charset="0"/>
                  </a:endParaRPr>
                </a:p>
              </p:txBody>
            </p:sp>
            <p:grpSp>
              <p:nvGrpSpPr>
                <p:cNvPr id="123" name="Group 35">
                  <a:extLst>
                    <a:ext uri="{FF2B5EF4-FFF2-40B4-BE49-F238E27FC236}">
                      <a16:creationId xmlns:a16="http://schemas.microsoft.com/office/drawing/2014/main" id="{93E2DC39-5B60-4F34-8023-B0E9596FDCF1}"/>
                    </a:ext>
                  </a:extLst>
                </p:cNvPr>
                <p:cNvGrpSpPr/>
                <p:nvPr/>
              </p:nvGrpSpPr>
              <p:grpSpPr>
                <a:xfrm>
                  <a:off x="3144093" y="5972413"/>
                  <a:ext cx="8943828" cy="1580401"/>
                  <a:chOff x="7480776" y="3172202"/>
                  <a:chExt cx="3784017" cy="1580401"/>
                </a:xfrm>
              </p:grpSpPr>
              <p:sp>
                <p:nvSpPr>
                  <p:cNvPr id="124" name="TextBox 36">
                    <a:extLst>
                      <a:ext uri="{FF2B5EF4-FFF2-40B4-BE49-F238E27FC236}">
                        <a16:creationId xmlns:a16="http://schemas.microsoft.com/office/drawing/2014/main" id="{5E2C3342-1B32-44AE-B029-5FECF545AEA5}"/>
                      </a:ext>
                    </a:extLst>
                  </p:cNvPr>
                  <p:cNvSpPr txBox="1"/>
                  <p:nvPr/>
                </p:nvSpPr>
                <p:spPr>
                  <a:xfrm>
                    <a:off x="7480776" y="3625913"/>
                    <a:ext cx="3406985" cy="11266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zh-TW" altLang="en-US" sz="2200" dirty="0" smtClean="0"/>
                      <a:t>按長者</a:t>
                    </a:r>
                    <a:r>
                      <a:rPr lang="zh-TW" altLang="en-US" sz="2200" dirty="0"/>
                      <a:t>的興趣和能力派發不同程度的</a:t>
                    </a:r>
                    <a:r>
                      <a:rPr lang="zh-TW" altLang="en-US" sz="2200" dirty="0" smtClean="0"/>
                      <a:t>圖畫</a:t>
                    </a:r>
                    <a:endParaRPr lang="en-HK" altLang="zh-TW" sz="2200" dirty="0" smtClean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HK" altLang="zh-TW" sz="2200" dirty="0"/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zh-HK" altLang="en-US" sz="2200" dirty="0" smtClean="0">
                        <a:cs typeface="Arial" pitchFamily="34" charset="0"/>
                      </a:rPr>
                      <a:t>疫</a:t>
                    </a:r>
                    <a:r>
                      <a:rPr lang="zh-HK" altLang="en-US" sz="2200" dirty="0">
                        <a:cs typeface="Arial" pitchFamily="34" charset="0"/>
                      </a:rPr>
                      <a:t>情關係，建議每位長者自己有一</a:t>
                    </a:r>
                    <a:r>
                      <a:rPr lang="zh-HK" altLang="en-US" sz="2200" dirty="0" smtClean="0">
                        <a:cs typeface="Arial" pitchFamily="34" charset="0"/>
                      </a:rPr>
                      <a:t>盒</a:t>
                    </a:r>
                    <a:r>
                      <a:rPr lang="zh-HK" altLang="en-US" sz="2200" dirty="0">
                        <a:cs typeface="Arial" pitchFamily="34" charset="0"/>
                      </a:rPr>
                      <a:t>木顏色</a:t>
                    </a:r>
                    <a:r>
                      <a:rPr lang="zh-HK" altLang="en-US" sz="2200" dirty="0" smtClean="0">
                        <a:cs typeface="Arial" pitchFamily="34" charset="0"/>
                      </a:rPr>
                      <a:t>，</a:t>
                    </a:r>
                    <a:r>
                      <a:rPr lang="zh-HK" altLang="en-US" sz="2200" dirty="0">
                        <a:cs typeface="Arial" pitchFamily="34" charset="0"/>
                      </a:rPr>
                      <a:t>不</a:t>
                    </a:r>
                    <a:r>
                      <a:rPr lang="zh-HK" altLang="en-US" sz="2200" dirty="0" smtClean="0">
                        <a:cs typeface="Arial" pitchFamily="34" charset="0"/>
                      </a:rPr>
                      <a:t>共用</a:t>
                    </a:r>
                    <a:endParaRPr lang="en-US" altLang="zh-TW" sz="2200" dirty="0">
                      <a:cs typeface="Arial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altLang="zh-TW" sz="2200" dirty="0"/>
                  </a:p>
                </p:txBody>
              </p:sp>
              <p:sp>
                <p:nvSpPr>
                  <p:cNvPr id="125" name="TextBox 37">
                    <a:extLst>
                      <a:ext uri="{FF2B5EF4-FFF2-40B4-BE49-F238E27FC236}">
                        <a16:creationId xmlns:a16="http://schemas.microsoft.com/office/drawing/2014/main" id="{71B8C159-75C2-4351-9103-FA348CDF4C95}"/>
                      </a:ext>
                    </a:extLst>
                  </p:cNvPr>
                  <p:cNvSpPr txBox="1"/>
                  <p:nvPr/>
                </p:nvSpPr>
                <p:spPr>
                  <a:xfrm>
                    <a:off x="7602799" y="3172202"/>
                    <a:ext cx="3661994" cy="461665"/>
                  </a:xfrm>
                  <a:prstGeom prst="rect">
                    <a:avLst/>
                  </a:prstGeom>
                  <a:noFill/>
                  <a:ln w="3175">
                    <a:noFill/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zh-TW" altLang="en-US" sz="2400" b="1" dirty="0" smtClean="0">
                        <a:cs typeface="Arial" pitchFamily="34" charset="0"/>
                      </a:rPr>
                      <a:t>注意事項</a:t>
                    </a:r>
                    <a:endParaRPr lang="ko-KR" altLang="en-US" sz="2400" b="1" dirty="0"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34" name="TextBox 36">
              <a:extLst>
                <a:ext uri="{FF2B5EF4-FFF2-40B4-BE49-F238E27FC236}">
                  <a16:creationId xmlns:a16="http://schemas.microsoft.com/office/drawing/2014/main" id="{5E2C3342-1B32-44AE-B029-5FECF545AEA5}"/>
                </a:ext>
              </a:extLst>
            </p:cNvPr>
            <p:cNvSpPr txBox="1"/>
            <p:nvPr/>
          </p:nvSpPr>
          <p:spPr>
            <a:xfrm>
              <a:off x="3553535" y="4561205"/>
              <a:ext cx="8630556" cy="86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TW" sz="2200" dirty="0" smtClean="0"/>
            </a:p>
            <a:p>
              <a:pPr>
                <a:lnSpc>
                  <a:spcPct val="150000"/>
                </a:lnSpc>
              </a:pPr>
              <a:endParaRPr lang="en-US" altLang="zh-TW" sz="2200" dirty="0" smtClean="0"/>
            </a:p>
          </p:txBody>
        </p:sp>
      </p:grpSp>
      <p:sp>
        <p:nvSpPr>
          <p:cNvPr id="40" name="Content Placeholder 1"/>
          <p:cNvSpPr txBox="1">
            <a:spLocks/>
          </p:cNvSpPr>
          <p:nvPr/>
        </p:nvSpPr>
        <p:spPr>
          <a:xfrm>
            <a:off x="3021980" y="547278"/>
            <a:ext cx="3233096" cy="6141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HK" altLang="en-US" sz="4000" b="1" dirty="0">
                <a:solidFill>
                  <a:srgbClr val="005A94"/>
                </a:solidFill>
              </a:rPr>
              <a:t>畫畫表心聲</a:t>
            </a:r>
            <a:endParaRPr lang="en-US" altLang="zh-HK" sz="4000" b="1" dirty="0">
              <a:solidFill>
                <a:srgbClr val="005A94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005A94"/>
              </a:solidFill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3" y="2629336"/>
            <a:ext cx="3464415" cy="3032567"/>
          </a:xfrm>
          <a:prstGeom prst="rect">
            <a:avLst/>
          </a:prstGeom>
        </p:spPr>
      </p:pic>
      <p:sp>
        <p:nvSpPr>
          <p:cNvPr id="36" name="心形 35"/>
          <p:cNvSpPr/>
          <p:nvPr/>
        </p:nvSpPr>
        <p:spPr>
          <a:xfrm>
            <a:off x="388803" y="2534856"/>
            <a:ext cx="3454012" cy="3127047"/>
          </a:xfrm>
          <a:prstGeom prst="hear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95" y="67151"/>
            <a:ext cx="1458409" cy="1458409"/>
          </a:xfrm>
          <a:prstGeom prst="rect">
            <a:avLst/>
          </a:prstGeom>
        </p:spPr>
      </p:pic>
      <p:pic>
        <p:nvPicPr>
          <p:cNvPr id="20" name="圖片 19" descr="DH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4770" y="6418840"/>
            <a:ext cx="3125737" cy="386152"/>
          </a:xfrm>
          <a:prstGeom prst="rect">
            <a:avLst/>
          </a:prstGeom>
        </p:spPr>
      </p:pic>
      <p:sp>
        <p:nvSpPr>
          <p:cNvPr id="21" name="Freeform: Shape 66">
            <a:extLst>
              <a:ext uri="{FF2B5EF4-FFF2-40B4-BE49-F238E27FC236}">
                <a16:creationId xmlns:a16="http://schemas.microsoft.com/office/drawing/2014/main" id="{E650A5BA-0D75-436C-9755-689F0321DCEB}"/>
              </a:ext>
            </a:extLst>
          </p:cNvPr>
          <p:cNvSpPr/>
          <p:nvPr/>
        </p:nvSpPr>
        <p:spPr>
          <a:xfrm>
            <a:off x="9080806" y="599328"/>
            <a:ext cx="3111195" cy="758222"/>
          </a:xfrm>
          <a:custGeom>
            <a:avLst/>
            <a:gdLst>
              <a:gd name="connsiteX0" fmla="*/ 445031 w 7827265"/>
              <a:gd name="connsiteY0" fmla="*/ 0 h 1056227"/>
              <a:gd name="connsiteX1" fmla="*/ 7827265 w 7827265"/>
              <a:gd name="connsiteY1" fmla="*/ 0 h 1056227"/>
              <a:gd name="connsiteX2" fmla="*/ 7827265 w 7827265"/>
              <a:gd name="connsiteY2" fmla="*/ 1056227 h 1056227"/>
              <a:gd name="connsiteX3" fmla="*/ 0 w 7827265"/>
              <a:gd name="connsiteY3" fmla="*/ 1056227 h 105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7265" h="1056227">
                <a:moveTo>
                  <a:pt x="445031" y="0"/>
                </a:moveTo>
                <a:lnTo>
                  <a:pt x="7827265" y="0"/>
                </a:lnTo>
                <a:lnTo>
                  <a:pt x="7827265" y="1056227"/>
                </a:lnTo>
                <a:lnTo>
                  <a:pt x="0" y="1056227"/>
                </a:lnTo>
                <a:close/>
              </a:path>
            </a:pathLst>
          </a:cu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42">
            <a:extLst>
              <a:ext uri="{FF2B5EF4-FFF2-40B4-BE49-F238E27FC236}">
                <a16:creationId xmlns:a16="http://schemas.microsoft.com/office/drawing/2014/main" id="{D2E07DA1-EEA4-4C9D-8971-B71DC46EE92F}"/>
              </a:ext>
            </a:extLst>
          </p:cNvPr>
          <p:cNvSpPr txBox="1"/>
          <p:nvPr/>
        </p:nvSpPr>
        <p:spPr>
          <a:xfrm>
            <a:off x="9126423" y="732078"/>
            <a:ext cx="2729913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zh-TW" altLang="en-US" sz="3200" dirty="0" smtClean="0">
                <a:latin typeface="+mj-lt"/>
              </a:rPr>
              <a:t>建議活動四</a:t>
            </a:r>
            <a:endParaRPr lang="ko-KR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5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35627</TotalTime>
  <Words>370</Words>
  <Application>Microsoft Office PowerPoint</Application>
  <PresentationFormat>寬螢幕</PresentationFormat>
  <Paragraphs>53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Arial Unicode MS</vt:lpstr>
      <vt:lpstr>新細明體</vt:lpstr>
      <vt:lpstr>Arial</vt:lpstr>
      <vt:lpstr>Calibri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使用者</cp:lastModifiedBy>
  <cp:revision>341</cp:revision>
  <dcterms:created xsi:type="dcterms:W3CDTF">2020-01-20T05:08:25Z</dcterms:created>
  <dcterms:modified xsi:type="dcterms:W3CDTF">2020-12-18T04:22:15Z</dcterms:modified>
</cp:coreProperties>
</file>