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15" r:id="rId2"/>
    <p:sldId id="299" r:id="rId3"/>
    <p:sldId id="300" r:id="rId4"/>
    <p:sldId id="312" r:id="rId5"/>
    <p:sldId id="309" r:id="rId6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88355" autoAdjust="0"/>
  </p:normalViewPr>
  <p:slideViewPr>
    <p:cSldViewPr snapToGrid="0">
      <p:cViewPr varScale="1">
        <p:scale>
          <a:sx n="61" d="100"/>
          <a:sy n="61" d="100"/>
        </p:scale>
        <p:origin x="9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5096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2022/6/7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2022/6/7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C57A8-AE18-4654-B6AF-04B3577165BE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807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988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3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5192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4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3817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C57A8-AE18-4654-B6AF-04B3577165BE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70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2" y="1752600"/>
            <a:ext cx="6858003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189" indent="0" algn="ctr" rtl="0">
              <a:buNone/>
              <a:defRPr sz="2000"/>
            </a:lvl2pPr>
            <a:lvl3pPr marL="914377" indent="0" algn="ctr" rtl="0">
              <a:buNone/>
              <a:defRPr sz="1800"/>
            </a:lvl3pPr>
            <a:lvl4pPr marL="1371566" indent="0" algn="ctr" rtl="0">
              <a:buNone/>
              <a:defRPr sz="1600"/>
            </a:lvl4pPr>
            <a:lvl5pPr marL="1828754" indent="0" algn="ctr" rtl="0">
              <a:buNone/>
              <a:defRPr sz="1600"/>
            </a:lvl5pPr>
            <a:lvl6pPr marL="2285943" indent="0" algn="ctr" rtl="0">
              <a:buNone/>
              <a:defRPr sz="1600"/>
            </a:lvl6pPr>
            <a:lvl7pPr marL="2743131" indent="0" algn="ctr" rtl="0">
              <a:buNone/>
              <a:defRPr sz="1600"/>
            </a:lvl7pPr>
            <a:lvl8pPr marL="3200320" indent="0" algn="ctr" rtl="0">
              <a:buNone/>
              <a:defRPr sz="1600"/>
            </a:lvl8pPr>
            <a:lvl9pPr marL="3657509" indent="0" algn="ctr" rtl="0">
              <a:buNone/>
              <a:defRPr sz="16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6215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6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5322491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2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5322491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2" y="34560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9066215" y="2484995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36615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511732" y="3555527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95547" y="781402"/>
            <a:ext cx="6433399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2800"/>
            </a:lvl2pPr>
            <a:lvl3pPr marL="914377" indent="0" algn="l" rtl="0">
              <a:buNone/>
              <a:defRPr sz="2400"/>
            </a:lvl3pPr>
            <a:lvl4pPr marL="1371566" indent="0" algn="l" rtl="0">
              <a:buNone/>
              <a:defRPr sz="2000"/>
            </a:lvl4pPr>
            <a:lvl5pPr marL="1828754" indent="0" algn="l" rtl="0">
              <a:buNone/>
              <a:defRPr sz="2000"/>
            </a:lvl5pPr>
            <a:lvl6pPr marL="2285943" indent="0" algn="l" rtl="0">
              <a:buNone/>
              <a:defRPr sz="2000"/>
            </a:lvl6pPr>
            <a:lvl7pPr marL="2743131" indent="0" algn="l" rtl="0">
              <a:buNone/>
              <a:defRPr sz="2000"/>
            </a:lvl7pPr>
            <a:lvl8pPr marL="3200320" indent="0" algn="l" rtl="0">
              <a:buNone/>
              <a:defRPr sz="2000"/>
            </a:lvl8pPr>
            <a:lvl9pPr marL="3657509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492891" y="3555525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4269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202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3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4" y="1825625"/>
            <a:ext cx="4954588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4951415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189" indent="0" algn="l" rtl="0">
              <a:buNone/>
              <a:defRPr sz="2000" b="1"/>
            </a:lvl2pPr>
            <a:lvl3pPr marL="914377" indent="0" algn="l" rtl="0">
              <a:buNone/>
              <a:defRPr sz="1800" b="1"/>
            </a:lvl3pPr>
            <a:lvl4pPr marL="1371566" indent="0" algn="l" rtl="0">
              <a:buNone/>
              <a:defRPr sz="1600" b="1"/>
            </a:lvl4pPr>
            <a:lvl5pPr marL="1828754" indent="0" algn="l" rtl="0">
              <a:buNone/>
              <a:defRPr sz="1600" b="1"/>
            </a:lvl5pPr>
            <a:lvl6pPr marL="2285943" indent="0" algn="l" rtl="0">
              <a:buNone/>
              <a:defRPr sz="1600" b="1"/>
            </a:lvl6pPr>
            <a:lvl7pPr marL="2743131" indent="0" algn="l" rtl="0">
              <a:buNone/>
              <a:defRPr sz="1600" b="1"/>
            </a:lvl7pPr>
            <a:lvl8pPr marL="3200320" indent="0" algn="l" rtl="0">
              <a:buNone/>
              <a:defRPr sz="1600" b="1"/>
            </a:lvl8pPr>
            <a:lvl9pPr marL="3657509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505079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189" indent="0" algn="l" rtl="0">
              <a:buNone/>
              <a:defRPr sz="2000" b="1"/>
            </a:lvl2pPr>
            <a:lvl3pPr marL="914377" indent="0" algn="l" rtl="0">
              <a:buNone/>
              <a:defRPr sz="1800" b="1"/>
            </a:lvl3pPr>
            <a:lvl4pPr marL="1371566" indent="0" algn="l" rtl="0">
              <a:buNone/>
              <a:defRPr sz="1600" b="1"/>
            </a:lvl4pPr>
            <a:lvl5pPr marL="1828754" indent="0" algn="l" rtl="0">
              <a:buNone/>
              <a:defRPr sz="1600" b="1"/>
            </a:lvl5pPr>
            <a:lvl6pPr marL="2285943" indent="0" algn="l" rtl="0">
              <a:buNone/>
              <a:defRPr sz="1600" b="1"/>
            </a:lvl6pPr>
            <a:lvl7pPr marL="2743131" indent="0" algn="l" rtl="0">
              <a:buNone/>
              <a:defRPr sz="1600" b="1"/>
            </a:lvl7pPr>
            <a:lvl8pPr marL="3200320" indent="0" algn="l" rtl="0">
              <a:buNone/>
              <a:defRPr sz="1600" b="1"/>
            </a:lvl8pPr>
            <a:lvl9pPr marL="3657509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505079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3" y="304799"/>
            <a:ext cx="10058403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1052425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763114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6742910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1045141" y="1678106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1249170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4517137" y="1678106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8019012" y="1678106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8222799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8209083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3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5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63" indent="-347463" algn="l" defTabSz="914377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45" indent="-283457" algn="l" defTabSz="914377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04371" y="2228850"/>
            <a:ext cx="5429371" cy="2399458"/>
          </a:xfrm>
        </p:spPr>
        <p:txBody>
          <a:bodyPr rtlCol="0">
            <a:noAutofit/>
          </a:bodyPr>
          <a:lstStyle/>
          <a:p>
            <a:pPr algn="ctr"/>
            <a:r>
              <a:rPr lang="zh-TW" altLang="en-US" sz="8000" b="1" dirty="0">
                <a:sym typeface="Salesforce Sans"/>
              </a:rPr>
              <a:t>椅子動</a:t>
            </a:r>
            <a:r>
              <a:rPr lang="zh-TW" altLang="en-US" sz="8000" b="1" dirty="0" smtClean="0">
                <a:sym typeface="Salesforce Sans"/>
              </a:rPr>
              <a:t>感操</a:t>
            </a:r>
            <a:r>
              <a:rPr lang="en-US" altLang="zh-TW" sz="8000" b="1" dirty="0" smtClean="0">
                <a:sym typeface="Salesforce Sans"/>
              </a:rPr>
              <a:t/>
            </a:r>
            <a:br>
              <a:rPr lang="en-US" altLang="zh-TW" sz="8000" b="1" dirty="0" smtClean="0">
                <a:sym typeface="Salesforce Sans"/>
              </a:rPr>
            </a:br>
            <a:r>
              <a:rPr lang="en-US" altLang="zh-TW" sz="8000" b="1" dirty="0" smtClean="0">
                <a:sym typeface="Salesforce Sans"/>
              </a:rPr>
              <a:t>(</a:t>
            </a:r>
            <a:r>
              <a:rPr lang="zh-HK" altLang="en-US" sz="8000" b="1" dirty="0" smtClean="0">
                <a:sym typeface="Salesforce Sans"/>
              </a:rPr>
              <a:t>進階版</a:t>
            </a:r>
            <a:r>
              <a:rPr lang="en-US" altLang="zh-HK" sz="8000" b="1" dirty="0" smtClean="0">
                <a:sym typeface="Salesforce Sans"/>
              </a:rPr>
              <a:t>)</a:t>
            </a:r>
            <a:endParaRPr lang="zh-TW" altLang="en-US" sz="8000" b="1" dirty="0">
              <a:sym typeface="Salesforce Sans"/>
            </a:endParaRP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288216" y="1365739"/>
            <a:ext cx="3364523" cy="720969"/>
          </a:xfrm>
        </p:spPr>
        <p:txBody>
          <a:bodyPr rtlCol="0">
            <a:normAutofit lnSpcReduction="10000"/>
          </a:bodyPr>
          <a:lstStyle/>
          <a:p>
            <a:r>
              <a:rPr lang="zh-TW" altLang="en-US" sz="4400" b="1" dirty="0">
                <a:sym typeface="Salesforce Sans"/>
              </a:rPr>
              <a:t>運動</a:t>
            </a:r>
            <a:r>
              <a:rPr lang="zh-TW" altLang="en-US" sz="4400" b="1" dirty="0" smtClean="0">
                <a:sym typeface="Salesforce Sans"/>
              </a:rPr>
              <a:t>建議 </a:t>
            </a:r>
            <a:r>
              <a:rPr lang="en-US" altLang="zh-TW" sz="4400" b="1" dirty="0" smtClean="0">
                <a:sym typeface="Salesforce Sans"/>
              </a:rPr>
              <a:t>(1)</a:t>
            </a:r>
            <a:endParaRPr lang="zh-TW" altLang="en-US" sz="4400" b="1" dirty="0">
              <a:sym typeface="Salesforce Sans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11004573" y="6260932"/>
            <a:ext cx="1187427" cy="593564"/>
            <a:chOff x="10998220" y="6189785"/>
            <a:chExt cx="1187427" cy="593564"/>
          </a:xfrm>
        </p:grpSpPr>
        <p:sp>
          <p:nvSpPr>
            <p:cNvPr id="12" name="矩形 11"/>
            <p:cNvSpPr/>
            <p:nvPr/>
          </p:nvSpPr>
          <p:spPr>
            <a:xfrm>
              <a:off x="11149531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1750270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5" t="3788" r="37672" b="44279"/>
            <a:stretch/>
          </p:blipFill>
          <p:spPr>
            <a:xfrm>
              <a:off x="10998220" y="6189785"/>
              <a:ext cx="558192" cy="593564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6" t="4965" r="35652" b="44167"/>
            <a:stretch/>
          </p:blipFill>
          <p:spPr>
            <a:xfrm>
              <a:off x="11556412" y="6200479"/>
              <a:ext cx="629235" cy="582870"/>
            </a:xfrm>
            <a:prstGeom prst="rect">
              <a:avLst/>
            </a:prstGeom>
          </p:spPr>
        </p:pic>
      </p:grpSp>
      <p:sp>
        <p:nvSpPr>
          <p:cNvPr id="23" name="圓角矩形 22"/>
          <p:cNvSpPr/>
          <p:nvPr/>
        </p:nvSpPr>
        <p:spPr>
          <a:xfrm>
            <a:off x="9368824" y="2383763"/>
            <a:ext cx="2008913" cy="201972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995" y="2334692"/>
            <a:ext cx="1559889" cy="211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8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381001" y="445546"/>
            <a:ext cx="7638762" cy="8557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5400" b="1" dirty="0">
                <a:sym typeface="Salesforce Sans"/>
              </a:rPr>
              <a:t>椅子動</a:t>
            </a:r>
            <a:r>
              <a:rPr lang="zh-TW" altLang="en-US" sz="5400" b="1" dirty="0" smtClean="0">
                <a:sym typeface="Salesforce Sans"/>
              </a:rPr>
              <a:t>感操 </a:t>
            </a:r>
            <a:r>
              <a:rPr lang="en-US" altLang="zh-TW" sz="5400" b="1" dirty="0" smtClean="0">
                <a:sym typeface="Salesforce Sans"/>
              </a:rPr>
              <a:t>(</a:t>
            </a:r>
            <a:r>
              <a:rPr lang="zh-HK" altLang="en-US" sz="5400" b="1" dirty="0">
                <a:sym typeface="Salesforce Sans"/>
              </a:rPr>
              <a:t>進</a:t>
            </a:r>
            <a:r>
              <a:rPr lang="zh-TW" altLang="en-US" sz="5400" b="1" dirty="0" smtClean="0">
                <a:sym typeface="Salesforce Sans"/>
              </a:rPr>
              <a:t>階</a:t>
            </a:r>
            <a:r>
              <a:rPr lang="zh-TW" altLang="en-US" sz="5400" b="1" dirty="0">
                <a:sym typeface="Salesforce Sans"/>
              </a:rPr>
              <a:t>版</a:t>
            </a:r>
            <a:r>
              <a:rPr lang="en-US" altLang="zh-TW" sz="5400" b="1" dirty="0" smtClean="0">
                <a:sym typeface="Salesforce Sans"/>
              </a:rPr>
              <a:t>)</a:t>
            </a:r>
            <a:endParaRPr lang="zh-TW" altLang="en-US" sz="5400" b="1" dirty="0">
              <a:sym typeface="Salesforce Sans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350718" y="1483298"/>
            <a:ext cx="2534218" cy="621323"/>
            <a:chOff x="1015391" y="1535723"/>
            <a:chExt cx="2625970" cy="621323"/>
          </a:xfrm>
        </p:grpSpPr>
        <p:sp>
          <p:nvSpPr>
            <p:cNvPr id="2" name="流程圖: 結束點 1"/>
            <p:cNvSpPr/>
            <p:nvPr/>
          </p:nvSpPr>
          <p:spPr>
            <a:xfrm>
              <a:off x="1015391" y="1535723"/>
              <a:ext cx="2625970" cy="621323"/>
            </a:xfrm>
            <a:prstGeom prst="flowChartTermina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1836007" y="1553996"/>
              <a:ext cx="1095616" cy="603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對象</a:t>
              </a: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350718" y="2576620"/>
            <a:ext cx="2534218" cy="621323"/>
            <a:chOff x="1015391" y="1535723"/>
            <a:chExt cx="2625970" cy="621323"/>
          </a:xfrm>
        </p:grpSpPr>
        <p:sp>
          <p:nvSpPr>
            <p:cNvPr id="11" name="流程圖: 結束點 10"/>
            <p:cNvSpPr/>
            <p:nvPr/>
          </p:nvSpPr>
          <p:spPr>
            <a:xfrm>
              <a:off x="1015391" y="1535723"/>
              <a:ext cx="2625970" cy="621323"/>
            </a:xfrm>
            <a:prstGeom prst="flowChartTermina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1435952" y="1553996"/>
              <a:ext cx="22054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運動功效</a:t>
              </a:r>
            </a:p>
          </p:txBody>
        </p:sp>
      </p:grpSp>
      <p:sp>
        <p:nvSpPr>
          <p:cNvPr id="13" name="內容預留位置 3"/>
          <p:cNvSpPr>
            <a:spLocks noGrp="1"/>
          </p:cNvSpPr>
          <p:nvPr>
            <p:ph sz="half" idx="1"/>
          </p:nvPr>
        </p:nvSpPr>
        <p:spPr>
          <a:xfrm>
            <a:off x="3087268" y="1497685"/>
            <a:ext cx="5614893" cy="1093970"/>
          </a:xfrm>
        </p:spPr>
        <p:txBody>
          <a:bodyPr rtlCol="0">
            <a:noAutofit/>
          </a:bodyPr>
          <a:lstStyle/>
          <a:p>
            <a:r>
              <a:rPr lang="zh-TW" altLang="en-US" sz="3200" b="1" dirty="0" smtClean="0">
                <a:sym typeface="Salesforce Sans"/>
              </a:rPr>
              <a:t>能獨自</a:t>
            </a:r>
            <a:r>
              <a:rPr lang="zh-TW" altLang="en-US" sz="3200" b="1" dirty="0">
                <a:sym typeface="Salesforce Sans"/>
              </a:rPr>
              <a:t>安穩坐在椅上活動，身體狀況良好的</a:t>
            </a:r>
            <a:r>
              <a:rPr lang="zh-TW" altLang="en-US" sz="3200" b="1" dirty="0" smtClean="0">
                <a:sym typeface="Salesforce Sans"/>
              </a:rPr>
              <a:t>長者</a:t>
            </a:r>
            <a:endParaRPr lang="zh-TW" altLang="en-US" sz="3200" b="1" dirty="0">
              <a:sym typeface="Salesforce Sans"/>
            </a:endParaRPr>
          </a:p>
        </p:txBody>
      </p:sp>
      <p:sp>
        <p:nvSpPr>
          <p:cNvPr id="16" name="內容預留位置 3"/>
          <p:cNvSpPr>
            <a:spLocks noGrp="1"/>
          </p:cNvSpPr>
          <p:nvPr>
            <p:ph sz="half" idx="1"/>
          </p:nvPr>
        </p:nvSpPr>
        <p:spPr>
          <a:xfrm>
            <a:off x="3087266" y="2680073"/>
            <a:ext cx="6093621" cy="1279023"/>
          </a:xfrm>
        </p:spPr>
        <p:txBody>
          <a:bodyPr rtlCol="0">
            <a:noAutofit/>
          </a:bodyPr>
          <a:lstStyle/>
          <a:p>
            <a:pPr marL="441325" indent="-441325">
              <a:buFont typeface="Wingdings" panose="05000000000000000000" pitchFamily="2" charset="2"/>
              <a:buChar char="ü"/>
            </a:pPr>
            <a:r>
              <a:rPr lang="zh-TW" altLang="en-US" sz="3200" b="1" dirty="0" smtClean="0">
                <a:sym typeface="Salesforce Sans"/>
              </a:rPr>
              <a:t>活動關節</a:t>
            </a:r>
            <a:endParaRPr lang="en-US" altLang="zh-TW" sz="3200" b="1" dirty="0" smtClean="0">
              <a:sym typeface="Salesforce Sans"/>
            </a:endParaRPr>
          </a:p>
          <a:p>
            <a:pPr marL="441325" indent="-441325">
              <a:buFont typeface="Wingdings" panose="05000000000000000000" pitchFamily="2" charset="2"/>
              <a:buChar char="ü"/>
            </a:pPr>
            <a:r>
              <a:rPr lang="zh-TW" altLang="en-US" sz="3200" b="1" dirty="0" smtClean="0">
                <a:sym typeface="Salesforce Sans"/>
              </a:rPr>
              <a:t>保持</a:t>
            </a:r>
            <a:r>
              <a:rPr lang="zh-TW" altLang="en-US" sz="3200" b="1" dirty="0">
                <a:sym typeface="Salesforce Sans"/>
              </a:rPr>
              <a:t>心肺</a:t>
            </a:r>
            <a:r>
              <a:rPr lang="zh-TW" altLang="en-US" sz="3200" b="1" dirty="0" smtClean="0">
                <a:sym typeface="Salesforce Sans"/>
              </a:rPr>
              <a:t>功能</a:t>
            </a:r>
            <a:endParaRPr lang="zh-TW" altLang="en-US" sz="3200" b="1" dirty="0">
              <a:sym typeface="Salesforce Sans"/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0" y="6535616"/>
            <a:ext cx="762000" cy="228600"/>
          </a:xfrm>
        </p:spPr>
        <p:txBody>
          <a:bodyPr/>
          <a:lstStyle/>
          <a:p>
            <a:pPr rtl="0"/>
            <a:fld id="{022B156B-59AE-415F-B24B-8756D48BB977}" type="slidenum">
              <a:rPr lang="en-US" altLang="zh-TW" sz="1200" smtClean="0"/>
              <a:t>2</a:t>
            </a:fld>
            <a:endParaRPr lang="zh-TW" altLang="en-US" sz="1200" dirty="0"/>
          </a:p>
        </p:txBody>
      </p:sp>
      <p:sp>
        <p:nvSpPr>
          <p:cNvPr id="31" name="內容預留位置 3"/>
          <p:cNvSpPr>
            <a:spLocks noGrp="1"/>
          </p:cNvSpPr>
          <p:nvPr>
            <p:ph sz="half" idx="1"/>
          </p:nvPr>
        </p:nvSpPr>
        <p:spPr>
          <a:xfrm>
            <a:off x="3087267" y="4211286"/>
            <a:ext cx="6093621" cy="2120496"/>
          </a:xfrm>
        </p:spPr>
        <p:txBody>
          <a:bodyPr rtlCol="0">
            <a:noAutofit/>
          </a:bodyPr>
          <a:lstStyle/>
          <a:p>
            <a:r>
              <a:rPr lang="zh-TW" altLang="en-US" sz="3200" b="1" dirty="0">
                <a:sym typeface="Salesforce Sans"/>
              </a:rPr>
              <a:t>每天</a:t>
            </a:r>
            <a:r>
              <a:rPr lang="zh-TW" altLang="en-US" sz="3200" b="1" dirty="0" smtClean="0">
                <a:sym typeface="Salesforce Sans"/>
              </a:rPr>
              <a:t>進行 </a:t>
            </a:r>
            <a:r>
              <a:rPr lang="en-US" altLang="zh-TW" sz="3200" b="1" dirty="0" smtClean="0">
                <a:sym typeface="Salesforce Sans"/>
              </a:rPr>
              <a:t>1- 2 </a:t>
            </a:r>
            <a:r>
              <a:rPr lang="zh-HK" altLang="en-US" sz="3200" b="1" dirty="0" smtClean="0">
                <a:sym typeface="Salesforce Sans"/>
              </a:rPr>
              <a:t>次</a:t>
            </a:r>
            <a:endParaRPr lang="en-US" altLang="zh-HK" sz="3200" b="1" dirty="0" smtClean="0">
              <a:sym typeface="Salesforce Sans"/>
            </a:endParaRPr>
          </a:p>
          <a:p>
            <a:r>
              <a:rPr lang="zh-HK" altLang="en-US" sz="3200" b="1" dirty="0" smtClean="0">
                <a:sym typeface="Salesforce Sans"/>
              </a:rPr>
              <a:t>每</a:t>
            </a:r>
            <a:r>
              <a:rPr lang="zh-TW" altLang="en-US" sz="3200" b="1" dirty="0" smtClean="0">
                <a:sym typeface="Salesforce Sans"/>
              </a:rPr>
              <a:t>次</a:t>
            </a:r>
            <a:r>
              <a:rPr lang="zh-TW" altLang="en-US" sz="3200" b="1" dirty="0">
                <a:sym typeface="Salesforce Sans"/>
              </a:rPr>
              <a:t>重複整組</a:t>
            </a:r>
            <a:r>
              <a:rPr lang="zh-TW" altLang="en-US" sz="3200" b="1" dirty="0" smtClean="0">
                <a:sym typeface="Salesforce Sans"/>
              </a:rPr>
              <a:t>運動 </a:t>
            </a:r>
            <a:r>
              <a:rPr lang="en-US" altLang="zh-TW" sz="3200" b="1" dirty="0" smtClean="0">
                <a:sym typeface="Salesforce Sans"/>
              </a:rPr>
              <a:t>5-15 </a:t>
            </a:r>
            <a:r>
              <a:rPr lang="zh-HK" altLang="en-US" sz="3200" b="1" dirty="0">
                <a:sym typeface="Salesforce Sans"/>
              </a:rPr>
              <a:t>分鐘</a:t>
            </a:r>
            <a:r>
              <a:rPr lang="zh-TW" altLang="en-US" sz="3200" b="1" dirty="0" smtClean="0">
                <a:sym typeface="Salesforce Sans"/>
              </a:rPr>
              <a:t>，</a:t>
            </a:r>
            <a:endParaRPr lang="en-US" altLang="zh-TW" sz="3200" b="1" dirty="0" smtClean="0">
              <a:sym typeface="Salesforce Sans"/>
            </a:endParaRPr>
          </a:p>
          <a:p>
            <a:r>
              <a:rPr lang="zh-TW" altLang="en-US" sz="3200" b="1" dirty="0" smtClean="0">
                <a:sym typeface="Salesforce Sans"/>
              </a:rPr>
              <a:t>每天累積最少 </a:t>
            </a:r>
            <a:r>
              <a:rPr lang="en-US" altLang="zh-TW" sz="3200" b="1" dirty="0" smtClean="0">
                <a:sym typeface="Salesforce Sans"/>
              </a:rPr>
              <a:t>10-30</a:t>
            </a:r>
            <a:r>
              <a:rPr lang="zh-TW" altLang="en-US" sz="3200" b="1" dirty="0" smtClean="0">
                <a:sym typeface="Salesforce Sans"/>
              </a:rPr>
              <a:t>分鐘</a:t>
            </a:r>
            <a:endParaRPr lang="en-US" altLang="zh-TW" sz="3200" b="1" dirty="0" smtClean="0">
              <a:sym typeface="Salesforce Sans"/>
            </a:endParaRPr>
          </a:p>
          <a:p>
            <a:endParaRPr lang="zh-TW" altLang="en-US" sz="3200" b="1" dirty="0">
              <a:sym typeface="Salesforce Sans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8458749" y="1725181"/>
            <a:ext cx="3531736" cy="3107428"/>
            <a:chOff x="8488133" y="1725182"/>
            <a:chExt cx="3531736" cy="3107428"/>
          </a:xfrm>
        </p:grpSpPr>
        <p:sp>
          <p:nvSpPr>
            <p:cNvPr id="17" name="圓角矩形 16"/>
            <p:cNvSpPr/>
            <p:nvPr/>
          </p:nvSpPr>
          <p:spPr>
            <a:xfrm>
              <a:off x="8488133" y="1725182"/>
              <a:ext cx="3502352" cy="310742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38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3176" y="2379524"/>
              <a:ext cx="1777263" cy="185942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8488133" y="4253409"/>
              <a:ext cx="3531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HK" altLang="zh-HK" b="1" u="sng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https://youtu.be/C3vcnRtbCTU</a:t>
              </a:r>
              <a:endParaRPr lang="zh-HK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723183" y="1781495"/>
              <a:ext cx="30572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HK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進階</a:t>
              </a:r>
              <a:r>
                <a:rPr lang="zh-HK" altLang="en-US" sz="2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版</a:t>
              </a:r>
              <a:r>
                <a:rPr lang="zh-HK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運動</a:t>
              </a:r>
              <a:r>
                <a:rPr lang="zh-HK" altLang="en-US" sz="2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  <a:r>
                <a:rPr lang="zh-HK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維</a:t>
              </a:r>
              <a:r>
                <a:rPr lang="zh-HK" altLang="en-US" sz="2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碼</a:t>
              </a:r>
              <a:endParaRPr lang="zh-HK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11004573" y="6260932"/>
            <a:ext cx="1187427" cy="593564"/>
            <a:chOff x="10998220" y="6189785"/>
            <a:chExt cx="1187427" cy="593564"/>
          </a:xfrm>
        </p:grpSpPr>
        <p:sp>
          <p:nvSpPr>
            <p:cNvPr id="33" name="矩形 32"/>
            <p:cNvSpPr/>
            <p:nvPr/>
          </p:nvSpPr>
          <p:spPr>
            <a:xfrm>
              <a:off x="11149531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11750270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35" name="圖片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5" t="3788" r="37672" b="44279"/>
            <a:stretch/>
          </p:blipFill>
          <p:spPr>
            <a:xfrm>
              <a:off x="10998220" y="6189785"/>
              <a:ext cx="558192" cy="593564"/>
            </a:xfrm>
            <a:prstGeom prst="rect">
              <a:avLst/>
            </a:prstGeom>
          </p:spPr>
        </p:pic>
        <p:pic>
          <p:nvPicPr>
            <p:cNvPr id="36" name="圖片 3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6" t="4965" r="35652" b="44167"/>
            <a:stretch/>
          </p:blipFill>
          <p:spPr>
            <a:xfrm>
              <a:off x="11556412" y="6200479"/>
              <a:ext cx="629235" cy="582870"/>
            </a:xfrm>
            <a:prstGeom prst="rect">
              <a:avLst/>
            </a:prstGeom>
          </p:spPr>
        </p:pic>
      </p:grpSp>
      <p:grpSp>
        <p:nvGrpSpPr>
          <p:cNvPr id="40" name="群組 39"/>
          <p:cNvGrpSpPr/>
          <p:nvPr/>
        </p:nvGrpSpPr>
        <p:grpSpPr>
          <a:xfrm>
            <a:off x="350718" y="4211286"/>
            <a:ext cx="2503937" cy="598457"/>
            <a:chOff x="1015391" y="1535723"/>
            <a:chExt cx="2625971" cy="1095491"/>
          </a:xfrm>
        </p:grpSpPr>
        <p:sp>
          <p:nvSpPr>
            <p:cNvPr id="41" name="流程圖: 結束點 40"/>
            <p:cNvSpPr/>
            <p:nvPr/>
          </p:nvSpPr>
          <p:spPr>
            <a:xfrm>
              <a:off x="1015391" y="1535723"/>
              <a:ext cx="2625970" cy="1095491"/>
            </a:xfrm>
            <a:prstGeom prst="flowChartTermina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1015392" y="1553996"/>
              <a:ext cx="26259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運動</a:t>
              </a:r>
              <a:r>
                <a:rPr lang="zh-TW" altLang="en-US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次數</a:t>
              </a:r>
              <a:endPara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881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381000" y="331221"/>
            <a:ext cx="10058400" cy="10536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5400" b="1" dirty="0">
                <a:sym typeface="Salesforce Sans"/>
              </a:rPr>
              <a:t>椅子動</a:t>
            </a:r>
            <a:r>
              <a:rPr lang="zh-TW" altLang="en-US" sz="5400" b="1" dirty="0" smtClean="0">
                <a:sym typeface="Salesforce Sans"/>
              </a:rPr>
              <a:t>感操 </a:t>
            </a:r>
            <a:r>
              <a:rPr lang="en-US" altLang="zh-TW" sz="5400" b="1" dirty="0" smtClean="0">
                <a:sym typeface="Salesforce Sans"/>
              </a:rPr>
              <a:t>(</a:t>
            </a:r>
            <a:r>
              <a:rPr lang="zh-HK" altLang="en-US" sz="5400" b="1" dirty="0">
                <a:sym typeface="Salesforce Sans"/>
              </a:rPr>
              <a:t>進</a:t>
            </a:r>
            <a:r>
              <a:rPr lang="zh-TW" altLang="en-US" sz="5400" b="1" dirty="0" smtClean="0">
                <a:sym typeface="Salesforce Sans"/>
              </a:rPr>
              <a:t>階</a:t>
            </a:r>
            <a:r>
              <a:rPr lang="zh-TW" altLang="en-US" sz="5400" b="1" dirty="0">
                <a:sym typeface="Salesforce Sans"/>
              </a:rPr>
              <a:t>版</a:t>
            </a:r>
            <a:r>
              <a:rPr lang="en-US" altLang="zh-TW" sz="5400" b="1" dirty="0" smtClean="0">
                <a:sym typeface="Salesforce Sans"/>
              </a:rPr>
              <a:t>) </a:t>
            </a:r>
            <a:endParaRPr lang="zh-TW" altLang="en-US" sz="5400" b="1" dirty="0">
              <a:sym typeface="Salesforce Sans"/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0" y="6535616"/>
            <a:ext cx="762000" cy="228600"/>
          </a:xfrm>
        </p:spPr>
        <p:txBody>
          <a:bodyPr/>
          <a:lstStyle/>
          <a:p>
            <a:pPr rtl="0"/>
            <a:fld id="{022B156B-59AE-415F-B24B-8756D48BB977}" type="slidenum">
              <a:rPr lang="en-US" altLang="zh-TW" sz="1200" smtClean="0"/>
              <a:t>3</a:t>
            </a:fld>
            <a:endParaRPr lang="zh-TW" altLang="en-US" sz="1200" dirty="0"/>
          </a:p>
        </p:txBody>
      </p:sp>
      <p:pic>
        <p:nvPicPr>
          <p:cNvPr id="32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097" y="2483733"/>
            <a:ext cx="4473321" cy="3620269"/>
          </a:xfrm>
          <a:prstGeom prst="rect">
            <a:avLst/>
          </a:prstGeom>
        </p:spPr>
      </p:pic>
      <p:sp>
        <p:nvSpPr>
          <p:cNvPr id="34" name="標題 1"/>
          <p:cNvSpPr txBox="1">
            <a:spLocks/>
          </p:cNvSpPr>
          <p:nvPr/>
        </p:nvSpPr>
        <p:spPr>
          <a:xfrm>
            <a:off x="508097" y="1347766"/>
            <a:ext cx="3848100" cy="10284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HK" sz="5400" b="1" dirty="0" smtClean="0">
                <a:sym typeface="Salesforce Sans"/>
              </a:rPr>
              <a:t>1.</a:t>
            </a:r>
            <a:r>
              <a:rPr lang="zh-HK" altLang="en-US" sz="5400" b="1" dirty="0" smtClean="0">
                <a:sym typeface="Salesforce Sans"/>
              </a:rPr>
              <a:t> 擺手踏步</a:t>
            </a:r>
            <a:endParaRPr lang="zh-TW" altLang="en-US" sz="5400" b="1" dirty="0">
              <a:sym typeface="Salesforce Sans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172184" y="2239104"/>
            <a:ext cx="66083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整個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臀部坐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在穩固有背椅子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挺起胸膛，眼睛望前，雙手手肘屈曲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度放在身旁兩側， 輕輕握拳，手心互對，然後雙手一前一後自然擺動，同時坐著輕鬆地踏步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重複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動作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 – 10 </a:t>
            </a:r>
            <a:r>
              <a:rPr lang="zh-HK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；緊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記保持自然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呼吸</a:t>
            </a:r>
            <a:endParaRPr lang="zh-HK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11004573" y="6260932"/>
            <a:ext cx="1187427" cy="593564"/>
            <a:chOff x="10998220" y="6189785"/>
            <a:chExt cx="1187427" cy="593564"/>
          </a:xfrm>
        </p:grpSpPr>
        <p:sp>
          <p:nvSpPr>
            <p:cNvPr id="13" name="矩形 12"/>
            <p:cNvSpPr/>
            <p:nvPr/>
          </p:nvSpPr>
          <p:spPr>
            <a:xfrm>
              <a:off x="11149531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1750270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16" name="圖片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5" t="3788" r="37672" b="44279"/>
            <a:stretch/>
          </p:blipFill>
          <p:spPr>
            <a:xfrm>
              <a:off x="10998220" y="6189785"/>
              <a:ext cx="558192" cy="593564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6" t="4965" r="35652" b="44167"/>
            <a:stretch/>
          </p:blipFill>
          <p:spPr>
            <a:xfrm>
              <a:off x="11556412" y="6200479"/>
              <a:ext cx="629235" cy="5828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102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381000" y="331221"/>
            <a:ext cx="10058400" cy="10536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5400" b="1" dirty="0">
                <a:sym typeface="Salesforce Sans"/>
              </a:rPr>
              <a:t>椅子動</a:t>
            </a:r>
            <a:r>
              <a:rPr lang="zh-TW" altLang="en-US" sz="5400" b="1" dirty="0" smtClean="0">
                <a:sym typeface="Salesforce Sans"/>
              </a:rPr>
              <a:t>感操 </a:t>
            </a:r>
            <a:r>
              <a:rPr lang="en-US" altLang="zh-TW" sz="5400" b="1" dirty="0" smtClean="0">
                <a:sym typeface="Salesforce Sans"/>
              </a:rPr>
              <a:t>(</a:t>
            </a:r>
            <a:r>
              <a:rPr lang="zh-HK" altLang="en-US" sz="5400" b="1" dirty="0">
                <a:sym typeface="Salesforce Sans"/>
              </a:rPr>
              <a:t>進</a:t>
            </a:r>
            <a:r>
              <a:rPr lang="zh-TW" altLang="en-US" sz="5400" b="1" dirty="0" smtClean="0">
                <a:sym typeface="Salesforce Sans"/>
              </a:rPr>
              <a:t>階</a:t>
            </a:r>
            <a:r>
              <a:rPr lang="zh-TW" altLang="en-US" sz="5400" b="1" dirty="0">
                <a:sym typeface="Salesforce Sans"/>
              </a:rPr>
              <a:t>版</a:t>
            </a:r>
            <a:r>
              <a:rPr lang="en-US" altLang="zh-TW" sz="5400" b="1" dirty="0" smtClean="0">
                <a:sym typeface="Salesforce Sans"/>
              </a:rPr>
              <a:t>) </a:t>
            </a:r>
            <a:endParaRPr lang="zh-TW" altLang="en-US" sz="5400" b="1" dirty="0">
              <a:sym typeface="Salesforce Sans"/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0" y="6535616"/>
            <a:ext cx="762000" cy="228600"/>
          </a:xfrm>
        </p:spPr>
        <p:txBody>
          <a:bodyPr/>
          <a:lstStyle/>
          <a:p>
            <a:pPr rtl="0"/>
            <a:fld id="{022B156B-59AE-415F-B24B-8756D48BB977}" type="slidenum">
              <a:rPr lang="en-US" altLang="zh-TW" sz="1200" smtClean="0"/>
              <a:t>4</a:t>
            </a:fld>
            <a:endParaRPr lang="zh-TW" altLang="en-US" sz="12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577967" y="1523605"/>
            <a:ext cx="641251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整個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臀部坐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在穩固有背椅子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首先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，跟著拍子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，輕鬆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踏步，同時雙手從身旁兩側向外張開手，像畫一個大圓圈，手肘伸直，手心向天，接著雙手在頭上拍手，再向外放下手，手肘伸直，手心向地，直至把雙手收回身旁兩側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重複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動作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 – 10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endParaRPr lang="zh-HK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508097" y="1384832"/>
            <a:ext cx="3714750" cy="10284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HK" sz="5400" b="1" dirty="0" smtClean="0">
                <a:sym typeface="Salesforce Sans"/>
              </a:rPr>
              <a:t>2. </a:t>
            </a:r>
            <a:r>
              <a:rPr lang="zh-HK" altLang="en-US" sz="5400" b="1" dirty="0" smtClean="0">
                <a:sym typeface="Salesforce Sans"/>
              </a:rPr>
              <a:t>向</a:t>
            </a:r>
            <a:r>
              <a:rPr lang="zh-HK" altLang="en-US" sz="5400" b="1" dirty="0">
                <a:sym typeface="Salesforce Sans"/>
              </a:rPr>
              <a:t>側</a:t>
            </a:r>
            <a:r>
              <a:rPr lang="zh-HK" altLang="en-US" sz="5400" b="1" dirty="0" smtClean="0">
                <a:sym typeface="Salesforce Sans"/>
              </a:rPr>
              <a:t>提手</a:t>
            </a:r>
            <a:endParaRPr lang="zh-TW" altLang="en-US" sz="5400" b="1" dirty="0">
              <a:sym typeface="Salesforce Sans"/>
            </a:endParaRPr>
          </a:p>
        </p:txBody>
      </p:sp>
      <p:pic>
        <p:nvPicPr>
          <p:cNvPr id="16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796" t="22722" r="18921" b="18277"/>
          <a:stretch/>
        </p:blipFill>
        <p:spPr>
          <a:xfrm>
            <a:off x="281354" y="2552067"/>
            <a:ext cx="4888523" cy="3286025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11004573" y="6260932"/>
            <a:ext cx="1187427" cy="593564"/>
            <a:chOff x="10998220" y="6189785"/>
            <a:chExt cx="1187427" cy="593564"/>
          </a:xfrm>
        </p:grpSpPr>
        <p:sp>
          <p:nvSpPr>
            <p:cNvPr id="14" name="矩形 13"/>
            <p:cNvSpPr/>
            <p:nvPr/>
          </p:nvSpPr>
          <p:spPr>
            <a:xfrm>
              <a:off x="11149531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1750270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18" name="圖片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5" t="3788" r="37672" b="44279"/>
            <a:stretch/>
          </p:blipFill>
          <p:spPr>
            <a:xfrm>
              <a:off x="10998220" y="6189785"/>
              <a:ext cx="558192" cy="593564"/>
            </a:xfrm>
            <a:prstGeom prst="rect">
              <a:avLst/>
            </a:prstGeom>
          </p:spPr>
        </p:pic>
        <p:pic>
          <p:nvPicPr>
            <p:cNvPr id="19" name="圖片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6" t="4965" r="35652" b="44167"/>
            <a:stretch/>
          </p:blipFill>
          <p:spPr>
            <a:xfrm>
              <a:off x="11556412" y="6200479"/>
              <a:ext cx="629235" cy="5828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481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6148" y="1988527"/>
            <a:ext cx="3332405" cy="1330940"/>
          </a:xfrm>
        </p:spPr>
        <p:txBody>
          <a:bodyPr rtlCol="0">
            <a:noAutofit/>
          </a:bodyPr>
          <a:lstStyle/>
          <a:p>
            <a:pPr algn="ctr"/>
            <a:r>
              <a:rPr lang="zh-TW" altLang="en-US" sz="8000" b="1" dirty="0" smtClean="0">
                <a:sym typeface="Salesforce Sans"/>
              </a:rPr>
              <a:t>謝謝！</a:t>
            </a:r>
            <a:endParaRPr lang="zh-TW" altLang="en-US" sz="8000" b="1" dirty="0">
              <a:sym typeface="Salesforce Sans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778768" y="3424973"/>
            <a:ext cx="5827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全城攜手，齊心抗疫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11004573" y="6260932"/>
            <a:ext cx="1187427" cy="593564"/>
            <a:chOff x="10998220" y="6189785"/>
            <a:chExt cx="1187427" cy="593564"/>
          </a:xfrm>
        </p:grpSpPr>
        <p:sp>
          <p:nvSpPr>
            <p:cNvPr id="13" name="矩形 12"/>
            <p:cNvSpPr/>
            <p:nvPr/>
          </p:nvSpPr>
          <p:spPr>
            <a:xfrm>
              <a:off x="11149531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1750270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5" t="3788" r="37672" b="44279"/>
            <a:stretch/>
          </p:blipFill>
          <p:spPr>
            <a:xfrm>
              <a:off x="10998220" y="6189785"/>
              <a:ext cx="558192" cy="593564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6" t="4965" r="35652" b="44167"/>
            <a:stretch/>
          </p:blipFill>
          <p:spPr>
            <a:xfrm>
              <a:off x="11556412" y="6200479"/>
              <a:ext cx="629235" cy="5828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652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1592</TotalTime>
  <Words>255</Words>
  <Application>Microsoft Office PowerPoint</Application>
  <PresentationFormat>寬螢幕</PresentationFormat>
  <Paragraphs>32</Paragraphs>
  <Slides>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Salesforce Sans</vt:lpstr>
      <vt:lpstr>微軟正黑體</vt:lpstr>
      <vt:lpstr>Arial</vt:lpstr>
      <vt:lpstr>Segoe Print</vt:lpstr>
      <vt:lpstr>Times New Roman</vt:lpstr>
      <vt:lpstr>Wingdings</vt:lpstr>
      <vt:lpstr>大自然插畫 16X9</vt:lpstr>
      <vt:lpstr>椅子動感操 (進階版)</vt:lpstr>
      <vt:lpstr>PowerPoint 簡報</vt:lpstr>
      <vt:lpstr>PowerPoint 簡報</vt:lpstr>
      <vt:lpstr>PowerPoint 簡報</vt:lpstr>
      <vt:lpstr>謝謝！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“疫”境同行</dc:title>
  <dc:creator>Windows 使用者</dc:creator>
  <cp:lastModifiedBy>Sze Yan CHAN</cp:lastModifiedBy>
  <cp:revision>330</cp:revision>
  <dcterms:created xsi:type="dcterms:W3CDTF">2022-04-14T06:20:43Z</dcterms:created>
  <dcterms:modified xsi:type="dcterms:W3CDTF">2022-06-07T09:45:45Z</dcterms:modified>
</cp:coreProperties>
</file>