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4" r:id="rId2"/>
    <p:sldId id="295" r:id="rId3"/>
    <p:sldId id="280" r:id="rId4"/>
    <p:sldId id="281" r:id="rId5"/>
    <p:sldId id="282" r:id="rId6"/>
    <p:sldId id="283" r:id="rId7"/>
    <p:sldId id="285" r:id="rId8"/>
    <p:sldId id="286" r:id="rId9"/>
    <p:sldId id="309" r:id="rId1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88355" autoAdjust="0"/>
  </p:normalViewPr>
  <p:slideViewPr>
    <p:cSldViewPr snapToGrid="0">
      <p:cViewPr varScale="1">
        <p:scale>
          <a:sx n="115" d="100"/>
          <a:sy n="115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96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5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048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650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890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529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247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34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370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2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189" indent="0" algn="ctr" rtl="0">
              <a:buNone/>
              <a:defRPr sz="2000"/>
            </a:lvl2pPr>
            <a:lvl3pPr marL="914377" indent="0" algn="ctr" rtl="0">
              <a:buNone/>
              <a:defRPr sz="1800"/>
            </a:lvl3pPr>
            <a:lvl4pPr marL="1371566" indent="0" algn="ctr" rtl="0">
              <a:buNone/>
              <a:defRPr sz="1600"/>
            </a:lvl4pPr>
            <a:lvl5pPr marL="1828754" indent="0" algn="ctr" rtl="0">
              <a:buNone/>
              <a:defRPr sz="1600"/>
            </a:lvl5pPr>
            <a:lvl6pPr marL="2285943" indent="0" algn="ctr" rtl="0">
              <a:buNone/>
              <a:defRPr sz="1600"/>
            </a:lvl6pPr>
            <a:lvl7pPr marL="2743131" indent="0" algn="ctr" rtl="0">
              <a:buNone/>
              <a:defRPr sz="1600"/>
            </a:lvl7pPr>
            <a:lvl8pPr marL="3200320" indent="0" algn="ctr" rtl="0">
              <a:buNone/>
              <a:defRPr sz="1600"/>
            </a:lvl8pPr>
            <a:lvl9pPr marL="3657509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6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91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2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91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2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7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7" y="781402"/>
            <a:ext cx="643339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2800"/>
            </a:lvl2pPr>
            <a:lvl3pPr marL="914377" indent="0" algn="l" rtl="0">
              <a:buNone/>
              <a:defRPr sz="2400"/>
            </a:lvl3pPr>
            <a:lvl4pPr marL="1371566" indent="0" algn="l" rtl="0">
              <a:buNone/>
              <a:defRPr sz="2000"/>
            </a:lvl4pPr>
            <a:lvl5pPr marL="1828754" indent="0" algn="l" rtl="0">
              <a:buNone/>
              <a:defRPr sz="2000"/>
            </a:lvl5pPr>
            <a:lvl6pPr marL="2285943" indent="0" algn="l" rtl="0">
              <a:buNone/>
              <a:defRPr sz="2000"/>
            </a:lvl6pPr>
            <a:lvl7pPr marL="2743131" indent="0" algn="l" rtl="0">
              <a:buNone/>
              <a:defRPr sz="2000"/>
            </a:lvl7pPr>
            <a:lvl8pPr marL="3200320" indent="0" algn="l" rtl="0">
              <a:buNone/>
              <a:defRPr sz="2000"/>
            </a:lvl8pPr>
            <a:lvl9pPr marL="3657509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5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2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4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10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41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70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7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12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63" indent="-347463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45" indent="-283457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04371" y="2228850"/>
            <a:ext cx="5429371" cy="2399458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8000" b="1" dirty="0">
                <a:sym typeface="Salesforce Sans"/>
              </a:rPr>
              <a:t>椅子動</a:t>
            </a:r>
            <a:r>
              <a:rPr lang="zh-TW" altLang="en-US" sz="8000" b="1" dirty="0" smtClean="0">
                <a:sym typeface="Salesforce Sans"/>
              </a:rPr>
              <a:t>感操</a:t>
            </a:r>
            <a:r>
              <a:rPr lang="en-US" altLang="zh-TW" sz="8000" b="1" dirty="0" smtClean="0">
                <a:sym typeface="Salesforce Sans"/>
              </a:rPr>
              <a:t/>
            </a:r>
            <a:br>
              <a:rPr lang="en-US" altLang="zh-TW" sz="8000" b="1" dirty="0" smtClean="0">
                <a:sym typeface="Salesforce Sans"/>
              </a:rPr>
            </a:br>
            <a:r>
              <a:rPr lang="en-US" altLang="zh-TW" sz="8000" b="1" dirty="0" smtClean="0">
                <a:sym typeface="Salesforce Sans"/>
              </a:rPr>
              <a:t>(</a:t>
            </a:r>
            <a:r>
              <a:rPr lang="zh-HK" altLang="en-US" sz="8000" b="1" dirty="0">
                <a:sym typeface="Salesforce Sans"/>
              </a:rPr>
              <a:t>初階</a:t>
            </a:r>
            <a:r>
              <a:rPr lang="zh-HK" altLang="en-US" sz="8000" b="1" dirty="0" smtClean="0">
                <a:sym typeface="Salesforce Sans"/>
              </a:rPr>
              <a:t>版</a:t>
            </a:r>
            <a:r>
              <a:rPr lang="en-US" altLang="zh-HK" sz="8000" b="1" dirty="0" smtClean="0">
                <a:sym typeface="Salesforce Sans"/>
              </a:rPr>
              <a:t>)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288216" y="1365739"/>
            <a:ext cx="3364523" cy="720969"/>
          </a:xfrm>
        </p:spPr>
        <p:txBody>
          <a:bodyPr rtlCol="0">
            <a:normAutofit lnSpcReduction="10000"/>
          </a:bodyPr>
          <a:lstStyle/>
          <a:p>
            <a:r>
              <a:rPr lang="zh-TW" altLang="en-US" sz="4400" b="1" dirty="0">
                <a:sym typeface="Salesforce Sans"/>
              </a:rPr>
              <a:t>運動</a:t>
            </a:r>
            <a:r>
              <a:rPr lang="zh-TW" altLang="en-US" sz="4400" b="1" dirty="0" smtClean="0">
                <a:sym typeface="Salesforce Sans"/>
              </a:rPr>
              <a:t>建議 </a:t>
            </a:r>
            <a:r>
              <a:rPr lang="en-US" altLang="zh-TW" sz="4400" b="1" dirty="0" smtClean="0">
                <a:sym typeface="Salesforce Sans"/>
              </a:rPr>
              <a:t>(1)</a:t>
            </a:r>
            <a:endParaRPr lang="zh-TW" altLang="en-US" sz="4400" b="1" dirty="0">
              <a:sym typeface="Salesforce San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2" name="矩形 11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sp>
        <p:nvSpPr>
          <p:cNvPr id="19" name="圓角矩形 18"/>
          <p:cNvSpPr/>
          <p:nvPr/>
        </p:nvSpPr>
        <p:spPr>
          <a:xfrm>
            <a:off x="9368824" y="2383763"/>
            <a:ext cx="2008913" cy="201972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95" y="2334692"/>
            <a:ext cx="1559889" cy="21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81001" y="445546"/>
            <a:ext cx="7048500" cy="855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ym typeface="Salesforce Sans"/>
              </a:rPr>
              <a:t>椅子動</a:t>
            </a:r>
            <a:r>
              <a:rPr lang="zh-TW" altLang="en-US" sz="5400" b="1" dirty="0" smtClean="0">
                <a:sym typeface="Salesforce Sans"/>
              </a:rPr>
              <a:t>感操 </a:t>
            </a:r>
            <a:r>
              <a:rPr lang="en-US" altLang="zh-TW" sz="5400" b="1" dirty="0" smtClean="0">
                <a:sym typeface="Salesforce Sans"/>
              </a:rPr>
              <a:t>(</a:t>
            </a:r>
            <a:r>
              <a:rPr lang="zh-HK" altLang="en-US" sz="5400" b="1" dirty="0">
                <a:sym typeface="Salesforce Sans"/>
              </a:rPr>
              <a:t>初階</a:t>
            </a:r>
            <a:r>
              <a:rPr lang="zh-HK" altLang="en-US" sz="5400" b="1" dirty="0" smtClean="0">
                <a:sym typeface="Salesforce Sans"/>
              </a:rPr>
              <a:t>版</a:t>
            </a:r>
            <a:r>
              <a:rPr lang="en-US" altLang="zh-HK" sz="5400" b="1" dirty="0" smtClean="0">
                <a:sym typeface="Salesforce Sans"/>
              </a:rPr>
              <a:t>)</a:t>
            </a:r>
            <a:endParaRPr lang="zh-TW" altLang="en-US" sz="5400" b="1" dirty="0">
              <a:sym typeface="Salesforce San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50718" y="1418672"/>
            <a:ext cx="2534218" cy="621323"/>
            <a:chOff x="1015391" y="1535723"/>
            <a:chExt cx="2625970" cy="621323"/>
          </a:xfrm>
        </p:grpSpPr>
        <p:sp>
          <p:nvSpPr>
            <p:cNvPr id="2" name="流程圖: 結束點 1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836007" y="1553996"/>
              <a:ext cx="1095616" cy="60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對象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50718" y="3042345"/>
            <a:ext cx="2534218" cy="621323"/>
            <a:chOff x="1015391" y="1535723"/>
            <a:chExt cx="2625970" cy="621323"/>
          </a:xfrm>
        </p:grpSpPr>
        <p:sp>
          <p:nvSpPr>
            <p:cNvPr id="11" name="流程圖: 結束點 10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435952" y="1553996"/>
              <a:ext cx="2205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運動功效</a:t>
              </a:r>
            </a:p>
          </p:txBody>
        </p:sp>
      </p:grpSp>
      <p:sp>
        <p:nvSpPr>
          <p:cNvPr id="13" name="內容預留位置 3"/>
          <p:cNvSpPr>
            <a:spLocks noGrp="1"/>
          </p:cNvSpPr>
          <p:nvPr>
            <p:ph sz="half" idx="1"/>
          </p:nvPr>
        </p:nvSpPr>
        <p:spPr>
          <a:xfrm>
            <a:off x="3039353" y="1436945"/>
            <a:ext cx="8203077" cy="1467105"/>
          </a:xfrm>
        </p:spPr>
        <p:txBody>
          <a:bodyPr rtlCol="0">
            <a:noAutofit/>
          </a:bodyPr>
          <a:lstStyle/>
          <a:p>
            <a:r>
              <a:rPr lang="zh-TW" altLang="en-US" sz="3200" b="1" dirty="0" smtClean="0">
                <a:sym typeface="Salesforce Sans"/>
              </a:rPr>
              <a:t>能獨自</a:t>
            </a:r>
            <a:r>
              <a:rPr lang="zh-TW" altLang="en-US" sz="3200" b="1" dirty="0">
                <a:sym typeface="Salesforce Sans"/>
              </a:rPr>
              <a:t>安穩坐在椅上活動的</a:t>
            </a:r>
            <a:r>
              <a:rPr lang="zh-TW" altLang="en-US" sz="3200" b="1" dirty="0" smtClean="0">
                <a:sym typeface="Salesforce Sans"/>
              </a:rPr>
              <a:t>長者 </a:t>
            </a:r>
            <a:r>
              <a:rPr lang="en-US" altLang="zh-TW" sz="3200" b="1" dirty="0" smtClean="0">
                <a:sym typeface="Salesforce Sans"/>
              </a:rPr>
              <a:t>(</a:t>
            </a:r>
            <a:r>
              <a:rPr lang="zh-HK" altLang="en-US" sz="3200" b="1" dirty="0">
                <a:sym typeface="Salesforce Sans"/>
              </a:rPr>
              <a:t>椅子</a:t>
            </a:r>
            <a:r>
              <a:rPr lang="zh-HK" altLang="en-US" sz="3200" b="1" dirty="0" smtClean="0">
                <a:sym typeface="Salesforce Sans"/>
              </a:rPr>
              <a:t>必</a:t>
            </a:r>
            <a:r>
              <a:rPr lang="zh-TW" altLang="en-US" sz="3200" b="1" dirty="0" smtClean="0">
                <a:sym typeface="Salesforce Sans"/>
              </a:rPr>
              <a:t>須</a:t>
            </a:r>
            <a:r>
              <a:rPr lang="zh-TW" altLang="en-US" sz="3200" b="1" dirty="0">
                <a:sym typeface="Salesforce Sans"/>
              </a:rPr>
              <a:t>穩固並有靠背及</a:t>
            </a:r>
            <a:r>
              <a:rPr lang="zh-TW" altLang="en-US" sz="3200" b="1" dirty="0" smtClean="0">
                <a:sym typeface="Salesforce Sans"/>
              </a:rPr>
              <a:t>扶手，</a:t>
            </a:r>
            <a:r>
              <a:rPr lang="zh-TW" altLang="en-US" sz="3200" b="1" dirty="0">
                <a:sym typeface="Salesforce Sans"/>
              </a:rPr>
              <a:t>高度適中</a:t>
            </a:r>
            <a:r>
              <a:rPr lang="zh-TW" altLang="en-US" sz="3200" b="1" dirty="0" smtClean="0">
                <a:sym typeface="Salesforce Sans"/>
              </a:rPr>
              <a:t>，使髖及膝部成</a:t>
            </a:r>
            <a:r>
              <a:rPr lang="en-US" altLang="zh-TW" sz="3200" b="1" dirty="0" smtClean="0">
                <a:sym typeface="Salesforce Sans"/>
              </a:rPr>
              <a:t>90</a:t>
            </a:r>
            <a:r>
              <a:rPr lang="zh-TW" altLang="en-US" sz="3200" b="1" dirty="0" smtClean="0">
                <a:sym typeface="Salesforce Sans"/>
              </a:rPr>
              <a:t>度</a:t>
            </a:r>
            <a:r>
              <a:rPr lang="zh-TW" altLang="en-US" sz="3200" b="1" dirty="0">
                <a:sym typeface="Salesforce Sans"/>
              </a:rPr>
              <a:t>，</a:t>
            </a:r>
            <a:r>
              <a:rPr lang="zh-TW" altLang="en-US" sz="3200" b="1" dirty="0" smtClean="0">
                <a:sym typeface="Salesforce Sans"/>
              </a:rPr>
              <a:t>雙</a:t>
            </a:r>
            <a:r>
              <a:rPr lang="zh-TW" altLang="en-US" sz="3200" b="1" dirty="0">
                <a:sym typeface="Salesforce Sans"/>
              </a:rPr>
              <a:t>腳平放</a:t>
            </a:r>
            <a:r>
              <a:rPr lang="zh-TW" altLang="en-US" sz="3200" b="1" dirty="0" smtClean="0">
                <a:sym typeface="Salesforce Sans"/>
              </a:rPr>
              <a:t>地上</a:t>
            </a:r>
            <a:r>
              <a:rPr lang="en-US" altLang="zh-TW" sz="3200" b="1" dirty="0" smtClean="0">
                <a:sym typeface="Salesforce Sans"/>
              </a:rPr>
              <a:t>)</a:t>
            </a:r>
            <a:endParaRPr lang="zh-TW" altLang="en-US" sz="3200" b="1" dirty="0">
              <a:sym typeface="Salesforce Sans"/>
            </a:endParaRPr>
          </a:p>
        </p:txBody>
      </p:sp>
      <p:sp>
        <p:nvSpPr>
          <p:cNvPr id="16" name="內容預留位置 3"/>
          <p:cNvSpPr>
            <a:spLocks noGrp="1"/>
          </p:cNvSpPr>
          <p:nvPr>
            <p:ph sz="half" idx="1"/>
          </p:nvPr>
        </p:nvSpPr>
        <p:spPr>
          <a:xfrm>
            <a:off x="3087870" y="3122160"/>
            <a:ext cx="4437983" cy="586901"/>
          </a:xfrm>
        </p:spPr>
        <p:txBody>
          <a:bodyPr rtlCol="0">
            <a:noAutofit/>
          </a:bodyPr>
          <a:lstStyle/>
          <a:p>
            <a:pPr marL="441325" indent="-441325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ym typeface="Salesforce Sans"/>
              </a:rPr>
              <a:t>活動關節，</a:t>
            </a:r>
            <a:r>
              <a:rPr lang="zh-TW" altLang="en-US" sz="3200" b="1" dirty="0">
                <a:sym typeface="Salesforce Sans"/>
              </a:rPr>
              <a:t>預防僵硬</a:t>
            </a:r>
            <a:endParaRPr lang="en-US" altLang="zh-TW" sz="3200" b="1" dirty="0">
              <a:sym typeface="Salesforce San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0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2</a:t>
            </a:fld>
            <a:endParaRPr lang="zh-TW" altLang="en-US" sz="1200" dirty="0"/>
          </a:p>
        </p:txBody>
      </p:sp>
      <p:sp>
        <p:nvSpPr>
          <p:cNvPr id="31" name="內容預留位置 3"/>
          <p:cNvSpPr>
            <a:spLocks noGrp="1"/>
          </p:cNvSpPr>
          <p:nvPr>
            <p:ph sz="half" idx="1"/>
          </p:nvPr>
        </p:nvSpPr>
        <p:spPr>
          <a:xfrm>
            <a:off x="3087870" y="3998769"/>
            <a:ext cx="6093621" cy="1798183"/>
          </a:xfrm>
        </p:spPr>
        <p:txBody>
          <a:bodyPr rtlCol="0">
            <a:noAutofit/>
          </a:bodyPr>
          <a:lstStyle/>
          <a:p>
            <a:r>
              <a:rPr lang="zh-TW" altLang="en-US" sz="3200" b="1" dirty="0">
                <a:sym typeface="Salesforce Sans"/>
              </a:rPr>
              <a:t>每天</a:t>
            </a:r>
            <a:r>
              <a:rPr lang="zh-TW" altLang="en-US" sz="3200" b="1" dirty="0" smtClean="0">
                <a:sym typeface="Salesforce Sans"/>
              </a:rPr>
              <a:t>進行 </a:t>
            </a:r>
            <a:r>
              <a:rPr lang="en-US" altLang="zh-TW" sz="3200" b="1" dirty="0" smtClean="0">
                <a:sym typeface="Salesforce Sans"/>
              </a:rPr>
              <a:t>1- 2 </a:t>
            </a:r>
            <a:r>
              <a:rPr lang="zh-HK" altLang="en-US" sz="3200" b="1" dirty="0" smtClean="0">
                <a:sym typeface="Salesforce Sans"/>
              </a:rPr>
              <a:t>次</a:t>
            </a:r>
            <a:endParaRPr lang="en-US" altLang="zh-HK" sz="3200" b="1" dirty="0" smtClean="0">
              <a:sym typeface="Salesforce Sans"/>
            </a:endParaRPr>
          </a:p>
          <a:p>
            <a:r>
              <a:rPr lang="zh-HK" altLang="en-US" sz="3200" b="1" dirty="0" smtClean="0">
                <a:sym typeface="Salesforce Sans"/>
              </a:rPr>
              <a:t>每</a:t>
            </a:r>
            <a:r>
              <a:rPr lang="zh-TW" altLang="en-US" sz="3200" b="1" dirty="0" smtClean="0">
                <a:sym typeface="Salesforce Sans"/>
              </a:rPr>
              <a:t>次</a:t>
            </a:r>
            <a:r>
              <a:rPr lang="zh-TW" altLang="en-US" sz="3200" b="1" dirty="0">
                <a:sym typeface="Salesforce Sans"/>
              </a:rPr>
              <a:t>重複整組</a:t>
            </a:r>
            <a:r>
              <a:rPr lang="zh-TW" altLang="en-US" sz="3200" b="1" dirty="0" smtClean="0">
                <a:sym typeface="Salesforce Sans"/>
              </a:rPr>
              <a:t>運動 </a:t>
            </a:r>
            <a:r>
              <a:rPr lang="en-US" altLang="zh-TW" sz="3200" b="1" dirty="0" smtClean="0">
                <a:sym typeface="Salesforce Sans"/>
              </a:rPr>
              <a:t>2 – 3 </a:t>
            </a:r>
            <a:r>
              <a:rPr lang="zh-TW" altLang="en-US" sz="3200" b="1" dirty="0" smtClean="0">
                <a:sym typeface="Salesforce Sans"/>
              </a:rPr>
              <a:t>次</a:t>
            </a:r>
            <a:r>
              <a:rPr lang="zh-TW" altLang="en-US" sz="3200" b="1" dirty="0">
                <a:sym typeface="Salesforce Sans"/>
              </a:rPr>
              <a:t>，</a:t>
            </a:r>
            <a:r>
              <a:rPr lang="zh-HK" altLang="en-US" sz="3200" b="1" dirty="0" smtClean="0">
                <a:sym typeface="Salesforce Sans"/>
              </a:rPr>
              <a:t>每個</a:t>
            </a:r>
            <a:r>
              <a:rPr lang="zh-TW" altLang="en-US" sz="3200" b="1" dirty="0">
                <a:sym typeface="Salesforce Sans"/>
              </a:rPr>
              <a:t>動作</a:t>
            </a:r>
            <a:r>
              <a:rPr lang="zh-TW" altLang="en-US" sz="3200" b="1" dirty="0" smtClean="0">
                <a:sym typeface="Salesforce Sans"/>
              </a:rPr>
              <a:t>做 </a:t>
            </a:r>
            <a:r>
              <a:rPr lang="en-US" altLang="zh-TW" sz="3200" b="1" dirty="0" smtClean="0">
                <a:sym typeface="Salesforce Sans"/>
              </a:rPr>
              <a:t>10 – 20 </a:t>
            </a:r>
            <a:r>
              <a:rPr lang="zh-HK" altLang="en-US" sz="3200" b="1" dirty="0" smtClean="0">
                <a:sym typeface="Salesforce Sans"/>
              </a:rPr>
              <a:t>下</a:t>
            </a:r>
            <a:endParaRPr lang="en-US" altLang="zh-HK" sz="3200" b="1" dirty="0" smtClean="0">
              <a:sym typeface="Salesforce Sans"/>
            </a:endParaRPr>
          </a:p>
          <a:p>
            <a:endParaRPr lang="zh-TW" altLang="en-US" sz="3200" b="1" dirty="0">
              <a:sym typeface="Salesforce Sans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38" name="矩形 37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40" name="圖片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41" name="圖片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grpSp>
        <p:nvGrpSpPr>
          <p:cNvPr id="73" name="群組 72"/>
          <p:cNvGrpSpPr/>
          <p:nvPr/>
        </p:nvGrpSpPr>
        <p:grpSpPr>
          <a:xfrm>
            <a:off x="344902" y="3998769"/>
            <a:ext cx="2503937" cy="598457"/>
            <a:chOff x="1015391" y="1535723"/>
            <a:chExt cx="2625971" cy="1095491"/>
          </a:xfrm>
        </p:grpSpPr>
        <p:sp>
          <p:nvSpPr>
            <p:cNvPr id="74" name="流程圖: 結束點 73"/>
            <p:cNvSpPr/>
            <p:nvPr/>
          </p:nvSpPr>
          <p:spPr>
            <a:xfrm>
              <a:off x="1015391" y="1535723"/>
              <a:ext cx="2625970" cy="1095491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1015392" y="1553996"/>
              <a:ext cx="2625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次數</a:t>
              </a:r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6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5187923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椅子動</a:t>
            </a:r>
            <a:r>
              <a:rPr lang="zh-TW" altLang="en-US" sz="4000" b="1" dirty="0" smtClean="0">
                <a:sym typeface="Salesforce Sans"/>
              </a:rPr>
              <a:t>感操 </a:t>
            </a:r>
            <a:r>
              <a:rPr lang="en-US" altLang="zh-TW" sz="4000" b="1" dirty="0" smtClean="0">
                <a:sym typeface="Salesforce Sans"/>
              </a:rPr>
              <a:t>(1) - </a:t>
            </a:r>
            <a:r>
              <a:rPr lang="zh-HK" altLang="en-US" sz="4000" b="1" dirty="0">
                <a:sym typeface="Salesforce Sans"/>
              </a:rPr>
              <a:t>提手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726005" y="259177"/>
            <a:ext cx="4218387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肩、肘、手</a:t>
              </a:r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3876633" y="2339790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680159" y="1348186"/>
            <a:ext cx="265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雙手伸直放於身旁，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手掌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張開向前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8906480" y="1376138"/>
            <a:ext cx="254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慢慢屈曲手肘及握拳，至拳頭觸及肩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膊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向右箭號 29"/>
          <p:cNvSpPr/>
          <p:nvPr/>
        </p:nvSpPr>
        <p:spPr>
          <a:xfrm rot="10800000">
            <a:off x="6572370" y="4431149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768594" y="4154861"/>
            <a:ext cx="2220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雙手慢慢向上舉起及手掌向天張開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522012" y="4229090"/>
            <a:ext cx="360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屈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曲手肘及握拳，至拳頭觸及肩膊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回復原位</a:t>
            </a: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3</a:t>
            </a:fld>
            <a:endParaRPr lang="zh-TW" altLang="en-US" sz="12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178402" y="5933219"/>
            <a:ext cx="675193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這運動可配合深呼吸，提手時用鼻深深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吸一口氣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，手放下時用口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呼氣</a:t>
            </a:r>
            <a:endParaRPr lang="zh-HK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弧形箭號 (左彎) 43"/>
          <p:cNvSpPr/>
          <p:nvPr/>
        </p:nvSpPr>
        <p:spPr>
          <a:xfrm rot="10800000">
            <a:off x="374018" y="3074597"/>
            <a:ext cx="826339" cy="972408"/>
          </a:xfrm>
          <a:prstGeom prst="curvedLeftArrow">
            <a:avLst>
              <a:gd name="adj1" fmla="val 28748"/>
              <a:gd name="adj2" fmla="val 58838"/>
              <a:gd name="adj3" fmla="val 25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9" b="22693"/>
          <a:stretch/>
        </p:blipFill>
        <p:spPr>
          <a:xfrm>
            <a:off x="1318033" y="1001382"/>
            <a:ext cx="2302723" cy="256477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9"/>
          <a:stretch/>
        </p:blipFill>
        <p:spPr>
          <a:xfrm>
            <a:off x="9918006" y="2978865"/>
            <a:ext cx="1934025" cy="2853704"/>
          </a:xfrm>
          <a:prstGeom prst="rect">
            <a:avLst/>
          </a:prstGeom>
        </p:spPr>
      </p:pic>
      <p:sp>
        <p:nvSpPr>
          <p:cNvPr id="29" name="向右箭號 28"/>
          <p:cNvSpPr/>
          <p:nvPr/>
        </p:nvSpPr>
        <p:spPr>
          <a:xfrm rot="2297063">
            <a:off x="8857831" y="3166816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36" name="矩形 35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t="21710" r="16923" b="22906"/>
          <a:stretch/>
        </p:blipFill>
        <p:spPr>
          <a:xfrm>
            <a:off x="6654784" y="970319"/>
            <a:ext cx="1883295" cy="2596544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t="21710" r="16923" b="22906"/>
          <a:stretch/>
        </p:blipFill>
        <p:spPr>
          <a:xfrm>
            <a:off x="4199897" y="2941831"/>
            <a:ext cx="2004071" cy="27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椅子動感操 </a:t>
            </a:r>
            <a:r>
              <a:rPr lang="en-US" altLang="zh-TW" sz="4000" b="1" dirty="0" smtClean="0">
                <a:sym typeface="Salesforce Sans"/>
              </a:rPr>
              <a:t>(2) - </a:t>
            </a:r>
            <a:r>
              <a:rPr lang="zh-HK" altLang="en-US" sz="4000" b="1" dirty="0" smtClean="0">
                <a:sym typeface="Salesforce Sans"/>
              </a:rPr>
              <a:t>伸展上肢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726005" y="259177"/>
            <a:ext cx="4218387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肩、肘、手</a:t>
              </a:r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3347258" y="2726382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7650608" y="2745712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6133" y="5581007"/>
            <a:ext cx="362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雙手手指互相緊扣於胸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608309" y="5611192"/>
            <a:ext cx="6998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掌心轉向外，然後慢慢向前推直手肘，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 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秒，再回復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原位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4</a:t>
            </a:fld>
            <a:endParaRPr lang="zh-TW" altLang="en-US" sz="1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7" y="1084655"/>
            <a:ext cx="2724140" cy="45402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493" y="1084655"/>
            <a:ext cx="3027218" cy="45402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8574" y="1067301"/>
            <a:ext cx="3017397" cy="4542562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9" name="矩形 18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7" y="156207"/>
            <a:ext cx="7351987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椅子動感操 </a:t>
            </a:r>
            <a:r>
              <a:rPr lang="en-US" altLang="zh-TW" sz="4000" b="1" dirty="0" smtClean="0">
                <a:sym typeface="Salesforce Sans"/>
              </a:rPr>
              <a:t>(3) - </a:t>
            </a:r>
            <a:r>
              <a:rPr lang="zh-HK" altLang="en-US" sz="4000" b="1" dirty="0" smtClean="0">
                <a:sym typeface="Salesforce Sans"/>
              </a:rPr>
              <a:t>轉動</a:t>
            </a:r>
            <a:r>
              <a:rPr lang="zh-HK" altLang="en-US" sz="4000" b="1" dirty="0">
                <a:sym typeface="Salesforce Sans"/>
              </a:rPr>
              <a:t>腰</a:t>
            </a:r>
            <a:r>
              <a:rPr lang="zh-HK" altLang="en-US" sz="4000" b="1" dirty="0" smtClean="0">
                <a:sym typeface="Salesforce Sans"/>
              </a:rPr>
              <a:t>背</a:t>
            </a:r>
            <a:endParaRPr lang="zh-HK" altLang="en-US" sz="4000" b="1" dirty="0">
              <a:sym typeface="Salesforce Sans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3237147" y="2613419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98579" y="5242236"/>
            <a:ext cx="362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雙手手指互相緊扣，提起至平肩，手肘及背部保持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挺直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5</a:t>
            </a:fld>
            <a:endParaRPr lang="zh-TW" altLang="en-US" sz="12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7816841" y="235483"/>
            <a:ext cx="4218387" cy="621323"/>
            <a:chOff x="6742689" y="537366"/>
            <a:chExt cx="4218387" cy="621323"/>
          </a:xfrm>
        </p:grpSpPr>
        <p:sp>
          <p:nvSpPr>
            <p:cNvPr id="19" name="流程圖: 結束點 18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腰、肩、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</a:t>
              </a:r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6039"/>
          <a:stretch/>
        </p:blipFill>
        <p:spPr>
          <a:xfrm>
            <a:off x="4306399" y="1108031"/>
            <a:ext cx="3601927" cy="41518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/>
          <a:stretch/>
        </p:blipFill>
        <p:spPr>
          <a:xfrm>
            <a:off x="549698" y="1112083"/>
            <a:ext cx="2426650" cy="414374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3557" r="4339"/>
          <a:stretch/>
        </p:blipFill>
        <p:spPr>
          <a:xfrm>
            <a:off x="8182707" y="1120744"/>
            <a:ext cx="3816976" cy="4151762"/>
          </a:xfrm>
          <a:prstGeom prst="rect">
            <a:avLst/>
          </a:prstGeom>
        </p:spPr>
      </p:pic>
      <p:sp>
        <p:nvSpPr>
          <p:cNvPr id="24" name="左-右雙向箭號 23"/>
          <p:cNvSpPr/>
          <p:nvPr/>
        </p:nvSpPr>
        <p:spPr>
          <a:xfrm>
            <a:off x="7496712" y="2594882"/>
            <a:ext cx="1029673" cy="569522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240643" y="5272506"/>
            <a:ext cx="7548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望拳頭，身軀慢慢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向右轉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動至腰部有輕微拉緊，臀部及下肢保持不動，靜止五秒，然後回復原位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zh-TW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向左</a:t>
            </a:r>
            <a:r>
              <a:rPr lang="zh-TW" altLang="en-US" sz="2400" b="1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重複動作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22" name="矩形 21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17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7" y="156207"/>
            <a:ext cx="7351987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椅子動感操 </a:t>
            </a:r>
            <a:r>
              <a:rPr lang="en-US" altLang="zh-TW" sz="4000" b="1" dirty="0" smtClean="0">
                <a:sym typeface="Salesforce Sans"/>
              </a:rPr>
              <a:t>(4) - </a:t>
            </a:r>
            <a:r>
              <a:rPr lang="zh-HK" altLang="en-US" sz="4000" b="1" dirty="0" smtClean="0">
                <a:sym typeface="Salesforce Sans"/>
              </a:rPr>
              <a:t>分腿</a:t>
            </a:r>
            <a:endParaRPr lang="zh-HK" altLang="en-US" sz="4000" b="1" dirty="0">
              <a:sym typeface="Salesforce Sans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5424966" y="2538076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956303" y="5213373"/>
            <a:ext cx="4971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長者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坐近椅邊至膝部稍前過椅子扶手，雙手放鬆於扶手上。背部保持挺直，雙膝及雙腳貼合，平放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地上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6</a:t>
            </a:fld>
            <a:endParaRPr lang="zh-TW" altLang="en-US" sz="1200" dirty="0"/>
          </a:p>
        </p:txBody>
      </p:sp>
      <p:grpSp>
        <p:nvGrpSpPr>
          <p:cNvPr id="21" name="群組 20"/>
          <p:cNvGrpSpPr/>
          <p:nvPr/>
        </p:nvGrpSpPr>
        <p:grpSpPr>
          <a:xfrm>
            <a:off x="8491033" y="226165"/>
            <a:ext cx="3307755" cy="621323"/>
            <a:chOff x="6742689" y="537366"/>
            <a:chExt cx="4218387" cy="621323"/>
          </a:xfrm>
        </p:grpSpPr>
        <p:sp>
          <p:nvSpPr>
            <p:cNvPr id="22" name="流程圖: 結束點 21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、膝</a:t>
              </a: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"/>
          <a:stretch/>
        </p:blipFill>
        <p:spPr>
          <a:xfrm>
            <a:off x="2111317" y="1041219"/>
            <a:ext cx="2587194" cy="41721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/>
          <a:stretch/>
        </p:blipFill>
        <p:spPr>
          <a:xfrm>
            <a:off x="7052487" y="1042625"/>
            <a:ext cx="2612131" cy="4172154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6190385" y="5303518"/>
            <a:ext cx="554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膝慢慢向外盡量分開，然後向內緊合，各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 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9" name="矩形 18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sp>
        <p:nvSpPr>
          <p:cNvPr id="31" name="左-右雙向箭號 30"/>
          <p:cNvSpPr/>
          <p:nvPr/>
        </p:nvSpPr>
        <p:spPr>
          <a:xfrm rot="20296751">
            <a:off x="6748980" y="3747513"/>
            <a:ext cx="693803" cy="496737"/>
          </a:xfrm>
          <a:prstGeom prst="leftRightArrow">
            <a:avLst>
              <a:gd name="adj1" fmla="val 50000"/>
              <a:gd name="adj2" fmla="val 43294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左-右雙向箭號 31"/>
          <p:cNvSpPr/>
          <p:nvPr/>
        </p:nvSpPr>
        <p:spPr>
          <a:xfrm rot="809317">
            <a:off x="9402744" y="3784198"/>
            <a:ext cx="693803" cy="496737"/>
          </a:xfrm>
          <a:prstGeom prst="leftRightArrow">
            <a:avLst>
              <a:gd name="adj1" fmla="val 50000"/>
              <a:gd name="adj2" fmla="val 43294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54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椅子動感操 </a:t>
            </a:r>
            <a:r>
              <a:rPr lang="en-US" altLang="zh-TW" sz="4000" b="1" dirty="0" smtClean="0">
                <a:sym typeface="Salesforce Sans"/>
              </a:rPr>
              <a:t>(5) - </a:t>
            </a:r>
            <a:r>
              <a:rPr lang="zh-HK" altLang="en-US" sz="4000" b="1" dirty="0">
                <a:sym typeface="Salesforce Sans"/>
              </a:rPr>
              <a:t>側</a:t>
            </a:r>
            <a:r>
              <a:rPr lang="zh-HK" altLang="en-US" sz="4000" b="1" dirty="0" smtClean="0">
                <a:sym typeface="Salesforce Sans"/>
              </a:rPr>
              <a:t>臀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726005" y="259177"/>
            <a:ext cx="4218387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腰、髖、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膝</a:t>
              </a:r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3484874" y="2577238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7788224" y="2596568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87068" y="5176245"/>
            <a:ext cx="3820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膝分開大約臀部闊度，腳掌平放地上，雙手放於扶手上保持放鬆。挺直腰背，上身盡量保持不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7</a:t>
            </a:fld>
            <a:endParaRPr lang="zh-TW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5296" r="7767" b="22704"/>
          <a:stretch/>
        </p:blipFill>
        <p:spPr>
          <a:xfrm>
            <a:off x="475613" y="970879"/>
            <a:ext cx="2909418" cy="42461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5518" r="7210" b="23149"/>
          <a:stretch/>
        </p:blipFill>
        <p:spPr>
          <a:xfrm>
            <a:off x="8849708" y="1001133"/>
            <a:ext cx="3048165" cy="42541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5073" r="8234" b="23816"/>
          <a:stretch/>
        </p:blipFill>
        <p:spPr>
          <a:xfrm>
            <a:off x="4546358" y="994869"/>
            <a:ext cx="3012720" cy="422838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4401994" y="5203939"/>
            <a:ext cx="362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重心向左移，同時右邊臀部翹起稍離座椅，保持五秒，然後回復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原位</a:t>
            </a:r>
            <a:endParaRPr lang="zh-TW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729478" y="5279818"/>
            <a:ext cx="362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向右邊重複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20" name="矩形 19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0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椅子動感操 </a:t>
            </a:r>
            <a:r>
              <a:rPr lang="en-US" altLang="zh-TW" sz="4000" b="1" dirty="0" smtClean="0">
                <a:sym typeface="Salesforce Sans"/>
              </a:rPr>
              <a:t>(6) - </a:t>
            </a:r>
            <a:r>
              <a:rPr lang="zh-HK" altLang="en-US" sz="4000" b="1" dirty="0" smtClean="0">
                <a:sym typeface="Salesforce Sans"/>
              </a:rPr>
              <a:t>腳板</a:t>
            </a:r>
            <a:r>
              <a:rPr lang="zh-HK" altLang="en-US" sz="4000" b="1" dirty="0">
                <a:sym typeface="Salesforce Sans"/>
              </a:rPr>
              <a:t>打</a:t>
            </a:r>
            <a:r>
              <a:rPr lang="zh-HK" altLang="en-US" sz="4000" b="1" dirty="0" smtClean="0">
                <a:sym typeface="Salesforce Sans"/>
              </a:rPr>
              <a:t>圈</a:t>
            </a:r>
            <a:endParaRPr lang="zh-TW" altLang="en-US" sz="4000" b="1" dirty="0">
              <a:sym typeface="Salesforce Sans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3690017" y="2707973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7575457" y="2710421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38960" y="5303457"/>
            <a:ext cx="281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左腳稍微提高直至腳掌離地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8</a:t>
            </a:fld>
            <a:endParaRPr lang="zh-TW" altLang="en-US" sz="1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351" y="100783"/>
            <a:ext cx="2243522" cy="8596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5633" r="7001" b="3700"/>
          <a:stretch/>
        </p:blipFill>
        <p:spPr>
          <a:xfrm>
            <a:off x="4835849" y="1055271"/>
            <a:ext cx="2402689" cy="428077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634" r="6050" b="2366"/>
          <a:stretch/>
        </p:blipFill>
        <p:spPr>
          <a:xfrm>
            <a:off x="8849397" y="1055271"/>
            <a:ext cx="2398887" cy="428077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6078" r="6078" b="3477"/>
          <a:stretch/>
        </p:blipFill>
        <p:spPr>
          <a:xfrm>
            <a:off x="719918" y="1055272"/>
            <a:ext cx="2505072" cy="4248186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4653638" y="5303458"/>
            <a:ext cx="705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保持膝部於微曲姿勢，腳掌向內慢慢地打圈轉動，然後向外轉動，完成左腳動作後，以右腳重複動作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21" name="矩形 20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6198" flipH="1">
            <a:off x="10370033" y="4838592"/>
            <a:ext cx="762066" cy="335309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06" flipH="1">
            <a:off x="10057982" y="3993995"/>
            <a:ext cx="762066" cy="335309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6058">
            <a:off x="5439090" y="3861611"/>
            <a:ext cx="762066" cy="335309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440">
            <a:off x="6081328" y="4776158"/>
            <a:ext cx="762066" cy="3353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88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34998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6148" y="1988527"/>
            <a:ext cx="3332405" cy="1330940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8000" b="1" dirty="0" smtClean="0">
                <a:sym typeface="Salesforce Sans"/>
              </a:rPr>
              <a:t>謝謝！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78768" y="3424973"/>
            <a:ext cx="582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全城攜手，齊心抗疫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3" name="矩形 12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5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498</Words>
  <Application>Microsoft Office PowerPoint</Application>
  <PresentationFormat>寬螢幕</PresentationFormat>
  <Paragraphs>57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Salesforce Sans</vt:lpstr>
      <vt:lpstr>微軟正黑體</vt:lpstr>
      <vt:lpstr>Arial</vt:lpstr>
      <vt:lpstr>Segoe Print</vt:lpstr>
      <vt:lpstr>Wingdings</vt:lpstr>
      <vt:lpstr>大自然插畫 16X9</vt:lpstr>
      <vt:lpstr>椅子動感操 (初階版)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“疫”境同行</dc:title>
  <dc:creator>Windows 使用者</dc:creator>
  <cp:lastModifiedBy>Sze Yan CHAN</cp:lastModifiedBy>
  <cp:revision>330</cp:revision>
  <dcterms:created xsi:type="dcterms:W3CDTF">2022-04-14T06:20:43Z</dcterms:created>
  <dcterms:modified xsi:type="dcterms:W3CDTF">2022-06-07T09:44:25Z</dcterms:modified>
</cp:coreProperties>
</file>